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olors1.xml" ContentType="application/vnd.ms-office.chartcolorstyl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2160">
          <p15:clr>
            <a:srgbClr val="A4A3A4"/>
          </p15:clr>
        </p15:guide>
        <p15:guide id="2" pos="384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8" roundtripDataSignature="AMtx7mjePOecky2o/U4XfC3q69uKnOfjzQ=="/>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B574EAA3-CA07-45EE-A7A4-EA8C43035B93}">
  <a:tblStyle styleId="{B574EAA3-CA07-45EE-A7A4-EA8C43035B93}"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120" y="-90"/>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chartUserShapes" Target="../drawings/drawing1.xml"/><Relationship Id="rId1" Type="http://schemas.openxmlformats.org/officeDocument/2006/relationships/package" Target="../embeddings/Microsoft_Office_Excel_Worksheet1.xlsx"/><Relationship Id="rId4"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lang val="lt-LT"/>
  <c:chart>
    <c:autoTitleDeleted val="1"/>
    <c:plotArea>
      <c:layout>
        <c:manualLayout>
          <c:layoutTarget val="inner"/>
          <c:xMode val="edge"/>
          <c:yMode val="edge"/>
          <c:x val="8.7699770973724694E-2"/>
          <c:y val="0.12637693578159456"/>
          <c:w val="0.86483489647616363"/>
          <c:h val="0.7686226993584333"/>
        </c:manualLayout>
      </c:layout>
      <c:pieChart>
        <c:varyColors val="1"/>
        <c:dLbls/>
        <c:firstSliceAng val="0"/>
      </c:pieChart>
      <c:spPr>
        <a:noFill/>
        <a:ln>
          <a:noFill/>
        </a:ln>
        <a:effectLst/>
      </c:spPr>
    </c:plotArea>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lt-LT"/>
    </a:p>
  </c:txPr>
  <c:externalData r:id="rId1"/>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drawing1.xml.rels><?xml version="1.0" encoding="UTF-8" standalone="yes"?>
<Relationships xmlns="http://schemas.openxmlformats.org/package/2006/relationships"><Relationship Id="rId1" Type="http://schemas.openxmlformats.org/officeDocument/2006/relationships/image" Target="../media/image4.png"/></Relationships>
</file>

<file path=ppt/drawings/drawing1.xml><?xml version="1.0" encoding="utf-8"?>
<c:userShapes xmlns:c="http://schemas.openxmlformats.org/drawingml/2006/chart">
  <cdr:relSizeAnchor xmlns:cdr="http://schemas.openxmlformats.org/drawingml/2006/chartDrawing">
    <cdr:from>
      <cdr:x>0</cdr:x>
      <cdr:y>0</cdr:y>
    </cdr:from>
    <cdr:to>
      <cdr:x>1</cdr:x>
      <cdr:y>1</cdr:y>
    </cdr:to>
    <cdr:pic>
      <cdr:nvPicPr>
        <cdr:cNvPr id="2" name="Google Shape;120;p3" descr="Graph and note paper with pencils">
          <a:extLst xmlns:a="http://schemas.openxmlformats.org/drawingml/2006/main">
            <a:ext uri="{FF2B5EF4-FFF2-40B4-BE49-F238E27FC236}">
              <a16:creationId xmlns:a16="http://schemas.microsoft.com/office/drawing/2014/main" xmlns="" id="{06BDF797-BCA7-402F-858E-D0D77248A5A6}"/>
            </a:ext>
          </a:extLst>
        </cdr:cNvPr>
        <cdr:cNvPicPr preferRelativeResize="0"/>
      </cdr:nvPicPr>
      <cdr:blipFill rotWithShape="1">
        <a:blip xmlns:a="http://schemas.openxmlformats.org/drawingml/2006/main" xmlns:r="http://schemas.openxmlformats.org/officeDocument/2006/relationships" r:embed="rId1">
          <a:alphaModFix/>
        </a:blip>
        <a:srcRect xmlns:a="http://schemas.openxmlformats.org/drawingml/2006/main"/>
        <a:stretch xmlns:a="http://schemas.openxmlformats.org/drawingml/2006/main"/>
      </cdr:blipFill>
      <cdr:spPr>
        <a:xfrm xmlns:a="http://schemas.openxmlformats.org/drawingml/2006/main">
          <a:off x="0" y="-1690688"/>
          <a:ext cx="5229224" cy="4508499"/>
        </a:xfrm>
        <a:prstGeom xmlns:a="http://schemas.openxmlformats.org/drawingml/2006/main" prst="rect">
          <a:avLst/>
        </a:prstGeom>
        <a:noFill xmlns:a="http://schemas.openxmlformats.org/drawingml/2006/main"/>
        <a:ln xmlns:a="http://schemas.openxmlformats.org/drawingml/2006/main">
          <a:noFill/>
        </a:ln>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lt-LT" sz="1200" b="0" i="0" u="none" strike="noStrike" cap="none">
                <a:solidFill>
                  <a:schemeClr val="dk1"/>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500"/>
          </a:p>
        </p:txBody>
      </p:sp>
      <p:sp>
        <p:nvSpPr>
          <p:cNvPr id="82" name="Google Shape;8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5" name="Google Shape;165;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5" name="Google Shape;185;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5" name="Google Shape;195;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5" name="Google Shape;205;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 name="Google Shape;215;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108bbc9b879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4" name="Google Shape;224;g108bbc9b879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 name="Google Shape;235;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4" name="Google Shape;244;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3" name="Google Shape;26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0a11b6178e_2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sz="1500">
              <a:solidFill>
                <a:srgbClr val="333333"/>
              </a:solidFill>
              <a:highlight>
                <a:srgbClr val="FFFFFF"/>
              </a:highlight>
              <a:latin typeface="Arial"/>
              <a:ea typeface="Arial"/>
              <a:cs typeface="Arial"/>
              <a:sym typeface="Arial"/>
            </a:endParaRPr>
          </a:p>
        </p:txBody>
      </p:sp>
      <p:sp>
        <p:nvSpPr>
          <p:cNvPr id="91" name="Google Shape;91;g10a11b6178e_2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1" name="Google Shape;27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9" name="Google Shape;27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400"/>
          </a:p>
        </p:txBody>
      </p:sp>
      <p:sp>
        <p:nvSpPr>
          <p:cNvPr id="99" name="Google Shape;99;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500"/>
          </a:p>
        </p:txBody>
      </p:sp>
      <p:sp>
        <p:nvSpPr>
          <p:cNvPr id="108" name="Google Shape;108;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sz="1500"/>
          </a:p>
        </p:txBody>
      </p:sp>
      <p:sp>
        <p:nvSpPr>
          <p:cNvPr id="116" name="Google Shape;116;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5" name="Google Shape;13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5" name="Google Shape;145;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5" name="Google Shape;155;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0"/>
          <p:cNvSpPr>
            <a:spLocks noGrp="1"/>
          </p:cNvSpPr>
          <p:nvPr>
            <p:ph type="pic" idx="2"/>
          </p:nvPr>
        </p:nvSpPr>
        <p:spPr>
          <a:xfrm>
            <a:off x="5183188" y="987425"/>
            <a:ext cx="6172200" cy="4873625"/>
          </a:xfrm>
          <a:prstGeom prst="rect">
            <a:avLst/>
          </a:prstGeom>
          <a:noFill/>
          <a:ln>
            <a:noFill/>
          </a:ln>
        </p:spPr>
      </p:sp>
      <p:sp>
        <p:nvSpPr>
          <p:cNvPr id="64" name="Google Shape;64;p2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00000"/>
              <a:buFont typeface="Calibri"/>
              <a:buNone/>
            </a:pPr>
            <a:r>
              <a:rPr lang="lt-LT" b="1"/>
              <a:t>Antrasis „Fair Finance International“ tyrimas Lietuvoje</a:t>
            </a:r>
            <a:endParaRPr/>
          </a:p>
        </p:txBody>
      </p:sp>
      <p:sp>
        <p:nvSpPr>
          <p:cNvPr id="85" name="Google Shape;85;p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r>
              <a:rPr lang="lt-LT"/>
              <a:t>Lietuva 2021.12.29</a:t>
            </a:r>
            <a:endParaRPr/>
          </a:p>
        </p:txBody>
      </p:sp>
      <p:pic>
        <p:nvPicPr>
          <p:cNvPr id="86" name="Google Shape;86;p1" descr="C:\Users\Kestutis\Desktop\Clean\logotipas_VA.jpg"/>
          <p:cNvPicPr preferRelativeResize="0"/>
          <p:nvPr/>
        </p:nvPicPr>
        <p:blipFill rotWithShape="1">
          <a:blip r:embed="rId3">
            <a:alphaModFix/>
          </a:blip>
          <a:srcRect/>
          <a:stretch/>
        </p:blipFill>
        <p:spPr>
          <a:xfrm>
            <a:off x="702388" y="5533810"/>
            <a:ext cx="2100623" cy="920073"/>
          </a:xfrm>
          <a:prstGeom prst="rect">
            <a:avLst/>
          </a:prstGeom>
          <a:noFill/>
          <a:ln>
            <a:noFill/>
          </a:ln>
        </p:spPr>
      </p:pic>
      <p:sp>
        <p:nvSpPr>
          <p:cNvPr id="87" name="Google Shape;87;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1</a:t>
            </a:fld>
            <a:endParaRPr/>
          </a:p>
        </p:txBody>
      </p:sp>
      <p:pic>
        <p:nvPicPr>
          <p:cNvPr id="88" name="Google Shape;88;p1" descr="Three circles each containing concentric circles."/>
          <p:cNvPicPr preferRelativeResize="0"/>
          <p:nvPr/>
        </p:nvPicPr>
        <p:blipFill rotWithShape="1">
          <a:blip r:embed="rId4">
            <a:alphaModFix/>
          </a:blip>
          <a:srcRect/>
          <a:stretch/>
        </p:blipFill>
        <p:spPr>
          <a:xfrm>
            <a:off x="6969760" y="3114992"/>
            <a:ext cx="3133408" cy="313340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lt-LT" b="1"/>
              <a:t>Poveikio gamtai tema</a:t>
            </a:r>
            <a:endParaRPr/>
          </a:p>
        </p:txBody>
      </p:sp>
      <p:sp>
        <p:nvSpPr>
          <p:cNvPr id="168" name="Google Shape;168;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10</a:t>
            </a:fld>
            <a:endParaRPr/>
          </a:p>
        </p:txBody>
      </p:sp>
      <p:graphicFrame>
        <p:nvGraphicFramePr>
          <p:cNvPr id="169" name="Google Shape;169;p32"/>
          <p:cNvGraphicFramePr/>
          <p:nvPr/>
        </p:nvGraphicFramePr>
        <p:xfrm>
          <a:off x="8225264" y="1103752"/>
          <a:ext cx="2818375" cy="4351300"/>
        </p:xfrm>
        <a:graphic>
          <a:graphicData uri="http://schemas.openxmlformats.org/drawingml/2006/table">
            <a:tbl>
              <a:tblPr>
                <a:noFill/>
                <a:tableStyleId>{B574EAA3-CA07-45EE-A7A4-EA8C43035B93}</a:tableStyleId>
              </a:tblPr>
              <a:tblGrid>
                <a:gridCol w="1764650"/>
                <a:gridCol w="1053725"/>
              </a:tblGrid>
              <a:tr h="685550">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Balas</a:t>
                      </a:r>
                      <a:endParaRPr sz="14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SEB</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6,9</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9E7AA"/>
                    </a:solidFill>
                  </a:tcPr>
                </a:tc>
              </a:tr>
              <a:tr h="333250">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Swedbank</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5,9</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F1AF"/>
                    </a:solidFill>
                  </a:tcPr>
                </a:tc>
              </a:tr>
              <a:tr h="333250">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Luminor</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2,1</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B95"/>
                    </a:solidFill>
                  </a:tcPr>
                </a:tc>
              </a:tr>
              <a:tr h="333250">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Šiaulių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0,2</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687"/>
                    </a:solidFill>
                  </a:tcPr>
                </a:tc>
              </a:tr>
              <a:tr h="333250">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Citadele</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r h="333250">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Medicinos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bl>
          </a:graphicData>
        </a:graphic>
      </p:graphicFrame>
      <p:sp>
        <p:nvSpPr>
          <p:cNvPr id="170" name="Google Shape;170;p32"/>
          <p:cNvSpPr txBox="1"/>
          <p:nvPr/>
        </p:nvSpPr>
        <p:spPr>
          <a:xfrm>
            <a:off x="7486652" y="5736582"/>
            <a:ext cx="4705200" cy="10512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1400"/>
              <a:buFont typeface="Arial"/>
              <a:buNone/>
            </a:pPr>
            <a:r>
              <a:rPr lang="lt-LT" sz="1400" b="0" i="0" u="none" strike="noStrike" cap="none">
                <a:solidFill>
                  <a:schemeClr val="dk1"/>
                </a:solidFill>
                <a:latin typeface="Arial"/>
                <a:ea typeface="Arial"/>
                <a:cs typeface="Arial"/>
                <a:sym typeface="Arial"/>
              </a:rPr>
              <a:t>Lietuvoje veikiančių bankų vertinimai pagal “Fair Finance International” metodologiją dešimties balų skalėje. </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400"/>
              <a:buFont typeface="Arial"/>
              <a:buNone/>
            </a:pPr>
            <a:r>
              <a:rPr lang="lt-LT" sz="1400" b="0" i="1" u="none" strike="noStrike" cap="none">
                <a:solidFill>
                  <a:schemeClr val="dk1"/>
                </a:solidFill>
                <a:latin typeface="Arial"/>
                <a:ea typeface="Arial"/>
                <a:cs typeface="Arial"/>
                <a:sym typeface="Arial"/>
              </a:rPr>
              <a:t>0 - informacijos nerasta</a:t>
            </a:r>
            <a:endParaRPr sz="1400" b="0" i="0" u="none" strike="noStrike" cap="none">
              <a:solidFill>
                <a:srgbClr val="000000"/>
              </a:solidFill>
              <a:latin typeface="Arial"/>
              <a:ea typeface="Arial"/>
              <a:cs typeface="Arial"/>
              <a:sym typeface="Arial"/>
            </a:endParaRPr>
          </a:p>
        </p:txBody>
      </p:sp>
      <p:sp>
        <p:nvSpPr>
          <p:cNvPr id="171" name="Google Shape;171;p32"/>
          <p:cNvSpPr txBox="1">
            <a:spLocks noGrp="1"/>
          </p:cNvSpPr>
          <p:nvPr>
            <p:ph type="body" idx="1"/>
          </p:nvPr>
        </p:nvSpPr>
        <p:spPr>
          <a:xfrm>
            <a:off x="838200" y="1690700"/>
            <a:ext cx="5086200" cy="43512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1000"/>
              </a:spcBef>
              <a:spcAft>
                <a:spcPts val="0"/>
              </a:spcAft>
              <a:buSzPts val="2400"/>
              <a:buFont typeface="Calibri"/>
              <a:buChar char="•"/>
            </a:pPr>
            <a:r>
              <a:rPr lang="lt-LT" sz="2400"/>
              <a:t>Finansinės įstaigos siekia, jog finansuojamos kompanijos užkirstų kelią neigiamam poveikiui saugojamose teritorijose</a:t>
            </a:r>
            <a:endParaRPr sz="2400"/>
          </a:p>
          <a:p>
            <a:pPr marL="457200" lvl="0" indent="-381000" algn="l" rtl="0">
              <a:lnSpc>
                <a:spcPct val="100000"/>
              </a:lnSpc>
              <a:spcBef>
                <a:spcPts val="1000"/>
              </a:spcBef>
              <a:spcAft>
                <a:spcPts val="0"/>
              </a:spcAft>
              <a:buSzPts val="2400"/>
              <a:buChar char="•"/>
            </a:pPr>
            <a:r>
              <a:rPr lang="lt-LT" sz="2400"/>
              <a:t>Vykdoma tik tarptautinius protokolus atitinkanti genų inžinerijos veikla</a:t>
            </a:r>
            <a:endParaRPr sz="2400"/>
          </a:p>
          <a:p>
            <a:pPr marL="457200" lvl="0" indent="-381000" algn="l" rtl="0">
              <a:lnSpc>
                <a:spcPct val="100000"/>
              </a:lnSpc>
              <a:spcBef>
                <a:spcPts val="1000"/>
              </a:spcBef>
              <a:spcAft>
                <a:spcPts val="0"/>
              </a:spcAft>
              <a:buSzPts val="2400"/>
              <a:buFont typeface="Calibri"/>
              <a:buChar char="•"/>
            </a:pPr>
            <a:r>
              <a:rPr lang="lt-LT" sz="2400"/>
              <a:t>Invazinių rūšių patekimo į svetimas ekosistemas užkirtimas</a:t>
            </a:r>
            <a:endParaRPr sz="2400"/>
          </a:p>
          <a:p>
            <a:pPr marL="457200" lvl="0" indent="-381000" algn="l" rtl="0">
              <a:lnSpc>
                <a:spcPct val="100000"/>
              </a:lnSpc>
              <a:spcBef>
                <a:spcPts val="1000"/>
              </a:spcBef>
              <a:spcAft>
                <a:spcPts val="0"/>
              </a:spcAft>
              <a:buSzPts val="2400"/>
              <a:buChar char="•"/>
            </a:pPr>
            <a:r>
              <a:rPr lang="lt-LT" sz="2400"/>
              <a:t>ir kt. </a:t>
            </a:r>
            <a:endParaRPr sz="2400"/>
          </a:p>
          <a:p>
            <a:pPr marL="0" lvl="0" indent="0" algn="l" rtl="0">
              <a:lnSpc>
                <a:spcPct val="100000"/>
              </a:lnSpc>
              <a:spcBef>
                <a:spcPts val="1000"/>
              </a:spcBef>
              <a:spcAft>
                <a:spcPts val="1000"/>
              </a:spcAft>
              <a:buSzPts val="1800"/>
              <a:buNone/>
            </a:pPr>
            <a:endParaRPr sz="2400"/>
          </a:p>
        </p:txBody>
      </p:sp>
      <p:pic>
        <p:nvPicPr>
          <p:cNvPr id="172" name="Google Shape;172;p32" descr="C:\Users\Kestutis\Desktop\Clean\logotipas_VA.jpg"/>
          <p:cNvPicPr preferRelativeResize="0"/>
          <p:nvPr/>
        </p:nvPicPr>
        <p:blipFill rotWithShape="1">
          <a:blip r:embed="rId3">
            <a:alphaModFix/>
          </a:blip>
          <a:srcRect/>
          <a:stretch/>
        </p:blipFill>
        <p:spPr>
          <a:xfrm>
            <a:off x="838188" y="5854185"/>
            <a:ext cx="2100623" cy="92007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33"/>
          <p:cNvSpPr txBox="1">
            <a:spLocks noGrp="1"/>
          </p:cNvSpPr>
          <p:nvPr>
            <p:ph type="title"/>
          </p:nvPr>
        </p:nvSpPr>
        <p:spPr>
          <a:xfrm>
            <a:off x="838200" y="16635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lt-LT" b="1"/>
              <a:t>Korupcijos tema</a:t>
            </a:r>
            <a:endParaRPr b="1"/>
          </a:p>
        </p:txBody>
      </p:sp>
      <p:sp>
        <p:nvSpPr>
          <p:cNvPr id="178" name="Google Shape;178;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11</a:t>
            </a:fld>
            <a:endParaRPr/>
          </a:p>
        </p:txBody>
      </p:sp>
      <p:graphicFrame>
        <p:nvGraphicFramePr>
          <p:cNvPr id="179" name="Google Shape;179;p33"/>
          <p:cNvGraphicFramePr/>
          <p:nvPr/>
        </p:nvGraphicFramePr>
        <p:xfrm>
          <a:off x="7918450" y="1420913"/>
          <a:ext cx="2901950" cy="3895725"/>
        </p:xfrm>
        <a:graphic>
          <a:graphicData uri="http://schemas.openxmlformats.org/drawingml/2006/table">
            <a:tbl>
              <a:tblPr>
                <a:noFill/>
                <a:tableStyleId>{B574EAA3-CA07-45EE-A7A4-EA8C43035B93}</a:tableStyleId>
              </a:tblPr>
              <a:tblGrid>
                <a:gridCol w="2027000"/>
                <a:gridCol w="874950"/>
              </a:tblGrid>
              <a:tr h="228600">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Balas</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SEB</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8,8</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99D4A2"/>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Swedbank</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7,5</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C5E1A8"/>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Luminor</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4,2</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D4A4"/>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Citadele</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2,5</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397"/>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Šiaulių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1,3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C8F"/>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Medicinos bankas</a:t>
                      </a: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bl>
          </a:graphicData>
        </a:graphic>
      </p:graphicFrame>
      <p:sp>
        <p:nvSpPr>
          <p:cNvPr id="180" name="Google Shape;180;p33"/>
          <p:cNvSpPr txBox="1"/>
          <p:nvPr/>
        </p:nvSpPr>
        <p:spPr>
          <a:xfrm>
            <a:off x="7486652" y="5801407"/>
            <a:ext cx="4705200" cy="10512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1400"/>
              <a:buFont typeface="Arial"/>
              <a:buNone/>
            </a:pPr>
            <a:r>
              <a:rPr lang="lt-LT" sz="1400" b="0" i="0" u="none" strike="noStrike" cap="none">
                <a:solidFill>
                  <a:schemeClr val="dk1"/>
                </a:solidFill>
                <a:latin typeface="Arial"/>
                <a:ea typeface="Arial"/>
                <a:cs typeface="Arial"/>
                <a:sym typeface="Arial"/>
              </a:rPr>
              <a:t>Lietuvoje veikiančių bankų vertinimai pagal “Fair Finance International” metodologiją dešimties balų skalėje. </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400"/>
              <a:buFont typeface="Arial"/>
              <a:buNone/>
            </a:pPr>
            <a:r>
              <a:rPr lang="lt-LT" sz="1400" b="0" i="1" u="none" strike="noStrike" cap="none">
                <a:solidFill>
                  <a:schemeClr val="dk1"/>
                </a:solidFill>
                <a:latin typeface="Arial"/>
                <a:ea typeface="Arial"/>
                <a:cs typeface="Arial"/>
                <a:sym typeface="Arial"/>
              </a:rPr>
              <a:t>0 - informacijos nerasta</a:t>
            </a:r>
            <a:endParaRPr sz="1400" b="0" i="0" u="none" strike="noStrike" cap="none">
              <a:solidFill>
                <a:srgbClr val="000000"/>
              </a:solidFill>
              <a:latin typeface="Arial"/>
              <a:ea typeface="Arial"/>
              <a:cs typeface="Arial"/>
              <a:sym typeface="Arial"/>
            </a:endParaRPr>
          </a:p>
        </p:txBody>
      </p:sp>
      <p:sp>
        <p:nvSpPr>
          <p:cNvPr id="181" name="Google Shape;181;p33"/>
          <p:cNvSpPr txBox="1">
            <a:spLocks noGrp="1"/>
          </p:cNvSpPr>
          <p:nvPr>
            <p:ph type="body" idx="1"/>
          </p:nvPr>
        </p:nvSpPr>
        <p:spPr>
          <a:xfrm>
            <a:off x="838200" y="1847850"/>
            <a:ext cx="5086200" cy="4351200"/>
          </a:xfrm>
          <a:prstGeom prst="rect">
            <a:avLst/>
          </a:prstGeom>
          <a:noFill/>
          <a:ln>
            <a:noFill/>
          </a:ln>
        </p:spPr>
        <p:txBody>
          <a:bodyPr spcFirstLastPara="1" wrap="square" lIns="91425" tIns="45700" rIns="91425" bIns="45700" anchor="t" anchorCtr="0">
            <a:normAutofit/>
          </a:bodyPr>
          <a:lstStyle/>
          <a:p>
            <a:pPr marL="457200" lvl="0" indent="-381000" algn="l" rtl="0">
              <a:lnSpc>
                <a:spcPct val="100000"/>
              </a:lnSpc>
              <a:spcBef>
                <a:spcPts val="1000"/>
              </a:spcBef>
              <a:spcAft>
                <a:spcPts val="0"/>
              </a:spcAft>
              <a:buSzPts val="2400"/>
              <a:buFont typeface="Calibri"/>
              <a:buChar char="•"/>
            </a:pPr>
            <a:r>
              <a:rPr lang="lt-LT" sz="2400"/>
              <a:t>Kyšio davimas ar ėmimas yra netoleruojami</a:t>
            </a:r>
            <a:endParaRPr sz="2400"/>
          </a:p>
          <a:p>
            <a:pPr marL="457200" lvl="0" indent="-381000" algn="l" rtl="0">
              <a:lnSpc>
                <a:spcPct val="100000"/>
              </a:lnSpc>
              <a:spcBef>
                <a:spcPts val="1000"/>
              </a:spcBef>
              <a:spcAft>
                <a:spcPts val="0"/>
              </a:spcAft>
              <a:buSzPts val="2400"/>
              <a:buChar char="•"/>
            </a:pPr>
            <a:r>
              <a:rPr lang="lt-LT" sz="2400"/>
              <a:t>Finansų įstaiga turi kovos su pinigų plovimu politiką</a:t>
            </a:r>
            <a:endParaRPr sz="2400"/>
          </a:p>
          <a:p>
            <a:pPr marL="457200" lvl="0" indent="-381000" algn="l" rtl="0">
              <a:lnSpc>
                <a:spcPct val="100000"/>
              </a:lnSpc>
              <a:spcBef>
                <a:spcPts val="1000"/>
              </a:spcBef>
              <a:spcAft>
                <a:spcPts val="0"/>
              </a:spcAft>
              <a:buSzPts val="2400"/>
              <a:buFont typeface="Calibri"/>
              <a:buChar char="•"/>
            </a:pPr>
            <a:r>
              <a:rPr lang="lt-LT" sz="2400"/>
              <a:t>Finansų įstaiga teikia ataskaitas apie savo dalyvavimą priimant sprendimus dėl lobistinės veiklos</a:t>
            </a:r>
            <a:endParaRPr sz="2400"/>
          </a:p>
          <a:p>
            <a:pPr marL="457200" lvl="0" indent="-381000" algn="l" rtl="0">
              <a:lnSpc>
                <a:spcPct val="100000"/>
              </a:lnSpc>
              <a:spcBef>
                <a:spcPts val="1000"/>
              </a:spcBef>
              <a:spcAft>
                <a:spcPts val="1000"/>
              </a:spcAft>
              <a:buSzPts val="2400"/>
              <a:buChar char="•"/>
            </a:pPr>
            <a:r>
              <a:rPr lang="lt-LT" sz="2400"/>
              <a:t>ir kt. </a:t>
            </a:r>
            <a:endParaRPr sz="2400"/>
          </a:p>
        </p:txBody>
      </p:sp>
      <p:pic>
        <p:nvPicPr>
          <p:cNvPr id="182" name="Google Shape;182;p33" descr="C:\Users\Kestutis\Desktop\Clean\logotipas_VA.jpg"/>
          <p:cNvPicPr preferRelativeResize="0"/>
          <p:nvPr/>
        </p:nvPicPr>
        <p:blipFill rotWithShape="1">
          <a:blip r:embed="rId3">
            <a:alphaModFix/>
          </a:blip>
          <a:srcRect/>
          <a:stretch/>
        </p:blipFill>
        <p:spPr>
          <a:xfrm>
            <a:off x="702388" y="5801410"/>
            <a:ext cx="2100623" cy="92007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lt-LT" b="1"/>
              <a:t>Mokesčių tema</a:t>
            </a:r>
            <a:endParaRPr/>
          </a:p>
        </p:txBody>
      </p:sp>
      <p:sp>
        <p:nvSpPr>
          <p:cNvPr id="188" name="Google Shape;188;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12</a:t>
            </a:fld>
            <a:endParaRPr/>
          </a:p>
        </p:txBody>
      </p:sp>
      <p:graphicFrame>
        <p:nvGraphicFramePr>
          <p:cNvPr id="189" name="Google Shape;189;p34"/>
          <p:cNvGraphicFramePr/>
          <p:nvPr/>
        </p:nvGraphicFramePr>
        <p:xfrm>
          <a:off x="8034250" y="1211100"/>
          <a:ext cx="2819400" cy="4124325"/>
        </p:xfrm>
        <a:graphic>
          <a:graphicData uri="http://schemas.openxmlformats.org/drawingml/2006/table">
            <a:tbl>
              <a:tblPr>
                <a:noFill/>
                <a:tableStyleId>{B574EAA3-CA07-45EE-A7A4-EA8C43035B93}</a:tableStyleId>
              </a:tblPr>
              <a:tblGrid>
                <a:gridCol w="1765300"/>
                <a:gridCol w="1054100"/>
              </a:tblGrid>
              <a:tr h="457200">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Balas</a:t>
                      </a:r>
                      <a:endParaRPr sz="14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SEB</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6,3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DEDAD"/>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Swedbank</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5,3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9AB"/>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Luminor</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2,9</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B9A"/>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Šiaulių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2,6</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598"/>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Citadele</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Medicinos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bl>
          </a:graphicData>
        </a:graphic>
      </p:graphicFrame>
      <p:sp>
        <p:nvSpPr>
          <p:cNvPr id="190" name="Google Shape;190;p34"/>
          <p:cNvSpPr txBox="1"/>
          <p:nvPr/>
        </p:nvSpPr>
        <p:spPr>
          <a:xfrm>
            <a:off x="7486652" y="5789482"/>
            <a:ext cx="4705200" cy="10512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1400"/>
              <a:buFont typeface="Arial"/>
              <a:buNone/>
            </a:pPr>
            <a:r>
              <a:rPr lang="lt-LT" sz="1400" b="0" i="0" u="none" strike="noStrike" cap="none">
                <a:solidFill>
                  <a:schemeClr val="dk1"/>
                </a:solidFill>
                <a:latin typeface="Arial"/>
                <a:ea typeface="Arial"/>
                <a:cs typeface="Arial"/>
                <a:sym typeface="Arial"/>
              </a:rPr>
              <a:t>Lietuvoje veikiančių bankų vertinimai pagal “Fair Finance International” metodologiją dešimties balų skalėje. </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400"/>
              <a:buFont typeface="Arial"/>
              <a:buNone/>
            </a:pPr>
            <a:r>
              <a:rPr lang="lt-LT" sz="1400" b="0" i="1" u="none" strike="noStrike" cap="none">
                <a:solidFill>
                  <a:schemeClr val="dk1"/>
                </a:solidFill>
                <a:latin typeface="Arial"/>
                <a:ea typeface="Arial"/>
                <a:cs typeface="Arial"/>
                <a:sym typeface="Arial"/>
              </a:rPr>
              <a:t>0 - informacijos nerasta</a:t>
            </a:r>
            <a:endParaRPr sz="1400" b="0" i="0" u="none" strike="noStrike" cap="none">
              <a:solidFill>
                <a:srgbClr val="000000"/>
              </a:solidFill>
              <a:latin typeface="Arial"/>
              <a:ea typeface="Arial"/>
              <a:cs typeface="Arial"/>
              <a:sym typeface="Arial"/>
            </a:endParaRPr>
          </a:p>
        </p:txBody>
      </p:sp>
      <p:sp>
        <p:nvSpPr>
          <p:cNvPr id="191" name="Google Shape;191;p34"/>
          <p:cNvSpPr txBox="1">
            <a:spLocks noGrp="1"/>
          </p:cNvSpPr>
          <p:nvPr>
            <p:ph type="body" idx="1"/>
          </p:nvPr>
        </p:nvSpPr>
        <p:spPr>
          <a:xfrm>
            <a:off x="838200" y="1438275"/>
            <a:ext cx="5086200" cy="4351200"/>
          </a:xfrm>
          <a:prstGeom prst="rect">
            <a:avLst/>
          </a:prstGeom>
          <a:noFill/>
          <a:ln>
            <a:noFill/>
          </a:ln>
        </p:spPr>
        <p:txBody>
          <a:bodyPr spcFirstLastPara="1" wrap="square" lIns="91425" tIns="45700" rIns="91425" bIns="45700" anchor="t" anchorCtr="0">
            <a:noAutofit/>
          </a:bodyPr>
          <a:lstStyle/>
          <a:p>
            <a:pPr marL="457200" lvl="0" indent="-368300" algn="l" rtl="0">
              <a:lnSpc>
                <a:spcPct val="100000"/>
              </a:lnSpc>
              <a:spcBef>
                <a:spcPts val="1000"/>
              </a:spcBef>
              <a:spcAft>
                <a:spcPts val="0"/>
              </a:spcAft>
              <a:buSzPts val="2200"/>
              <a:buFont typeface="Calibri"/>
              <a:buChar char="•"/>
            </a:pPr>
            <a:r>
              <a:rPr lang="lt-LT" sz="2000" dirty="0"/>
              <a:t>Viešas pajamų, išlaidų ir pelno, bei sumokėtų mokesčių ar gautų subsidijų deklaracijų skelbimas</a:t>
            </a:r>
            <a:endParaRPr sz="2000" dirty="0"/>
          </a:p>
          <a:p>
            <a:pPr marL="457200" lvl="0" indent="-368300" algn="l" rtl="0">
              <a:lnSpc>
                <a:spcPct val="100000"/>
              </a:lnSpc>
              <a:spcBef>
                <a:spcPts val="1000"/>
              </a:spcBef>
              <a:spcAft>
                <a:spcPts val="0"/>
              </a:spcAft>
              <a:buSzPts val="2200"/>
              <a:buChar char="•"/>
            </a:pPr>
            <a:r>
              <a:rPr lang="lt-LT" sz="2000" dirty="0"/>
              <a:t>Finansų įstaiga nedalyvauja sandoriuose su tarptautinėmis struktūromis, kurių pagrindinis tikslas - išvengti mokesčių arba juos nuslėpti.</a:t>
            </a:r>
            <a:endParaRPr sz="2000" dirty="0"/>
          </a:p>
          <a:p>
            <a:pPr marL="457200" lvl="0" indent="-368300" algn="l" rtl="0">
              <a:lnSpc>
                <a:spcPct val="100000"/>
              </a:lnSpc>
              <a:spcBef>
                <a:spcPts val="1000"/>
              </a:spcBef>
              <a:spcAft>
                <a:spcPts val="0"/>
              </a:spcAft>
              <a:buSzPts val="2200"/>
              <a:buFont typeface="Calibri"/>
              <a:buChar char="•"/>
            </a:pPr>
            <a:r>
              <a:rPr lang="lt-LT" sz="2000" dirty="0"/>
              <a:t>Finansų įstaigos finansuojamos įmonės skelbia visą savo grupės struktūrą, įskaitant netiesiogiai ir bendrai valdomus subjektus. </a:t>
            </a:r>
            <a:endParaRPr sz="2000" dirty="0"/>
          </a:p>
          <a:p>
            <a:pPr marL="457200" lvl="0" indent="-368300" algn="l" rtl="0">
              <a:lnSpc>
                <a:spcPct val="100000"/>
              </a:lnSpc>
              <a:spcBef>
                <a:spcPts val="1000"/>
              </a:spcBef>
              <a:spcAft>
                <a:spcPts val="0"/>
              </a:spcAft>
              <a:buSzPts val="2200"/>
              <a:buChar char="•"/>
            </a:pPr>
            <a:r>
              <a:rPr lang="lt-LT" sz="2000" dirty="0"/>
              <a:t>ir kt. </a:t>
            </a:r>
            <a:endParaRPr sz="2000" dirty="0"/>
          </a:p>
          <a:p>
            <a:pPr marL="0" lvl="0" indent="0" algn="l" rtl="0">
              <a:lnSpc>
                <a:spcPct val="100000"/>
              </a:lnSpc>
              <a:spcBef>
                <a:spcPts val="1000"/>
              </a:spcBef>
              <a:spcAft>
                <a:spcPts val="1000"/>
              </a:spcAft>
              <a:buSzPts val="1800"/>
              <a:buNone/>
            </a:pPr>
            <a:endParaRPr sz="2000" dirty="0"/>
          </a:p>
        </p:txBody>
      </p:sp>
      <p:pic>
        <p:nvPicPr>
          <p:cNvPr id="192" name="Google Shape;192;p34" descr="C:\Users\Kestutis\Desktop\Clean\logotipas_VA.jpg"/>
          <p:cNvPicPr preferRelativeResize="0"/>
          <p:nvPr/>
        </p:nvPicPr>
        <p:blipFill rotWithShape="1">
          <a:blip r:embed="rId3">
            <a:alphaModFix/>
          </a:blip>
          <a:srcRect/>
          <a:stretch/>
        </p:blipFill>
        <p:spPr>
          <a:xfrm>
            <a:off x="838188" y="5854185"/>
            <a:ext cx="2100623" cy="92007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5"/>
          <p:cNvSpPr txBox="1">
            <a:spLocks noGrp="1"/>
          </p:cNvSpPr>
          <p:nvPr>
            <p:ph type="title"/>
          </p:nvPr>
        </p:nvSpPr>
        <p:spPr>
          <a:xfrm>
            <a:off x="838200" y="23235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lt-LT" b="1"/>
              <a:t>Sveikatos tema</a:t>
            </a:r>
            <a:endParaRPr/>
          </a:p>
        </p:txBody>
      </p:sp>
      <p:sp>
        <p:nvSpPr>
          <p:cNvPr id="198" name="Google Shape;198;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13</a:t>
            </a:fld>
            <a:endParaRPr/>
          </a:p>
        </p:txBody>
      </p:sp>
      <p:graphicFrame>
        <p:nvGraphicFramePr>
          <p:cNvPr id="199" name="Google Shape;199;p35"/>
          <p:cNvGraphicFramePr/>
          <p:nvPr/>
        </p:nvGraphicFramePr>
        <p:xfrm>
          <a:off x="8162925" y="1273960"/>
          <a:ext cx="2819400" cy="4124325"/>
        </p:xfrm>
        <a:graphic>
          <a:graphicData uri="http://schemas.openxmlformats.org/drawingml/2006/table">
            <a:tbl>
              <a:tblPr>
                <a:noFill/>
                <a:tableStyleId>{B574EAA3-CA07-45EE-A7A4-EA8C43035B93}</a:tableStyleId>
              </a:tblPr>
              <a:tblGrid>
                <a:gridCol w="1765300"/>
                <a:gridCol w="1054100"/>
              </a:tblGrid>
              <a:tr h="457200">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Balas</a:t>
                      </a:r>
                      <a:endParaRPr sz="14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Swedbank</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4,5</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DAA6"/>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Luminor</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2,2</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D95"/>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SEB</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1,1</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88D"/>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Citadele</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0,7</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908A"/>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Šiaulių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Medicinos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bl>
          </a:graphicData>
        </a:graphic>
      </p:graphicFrame>
      <p:sp>
        <p:nvSpPr>
          <p:cNvPr id="200" name="Google Shape;200;p35"/>
          <p:cNvSpPr txBox="1"/>
          <p:nvPr/>
        </p:nvSpPr>
        <p:spPr>
          <a:xfrm>
            <a:off x="7486652" y="5665582"/>
            <a:ext cx="4705200" cy="10512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1400"/>
              <a:buFont typeface="Arial"/>
              <a:buNone/>
            </a:pPr>
            <a:r>
              <a:rPr lang="lt-LT" sz="1400" b="0" i="0" u="none" strike="noStrike" cap="none">
                <a:solidFill>
                  <a:schemeClr val="dk1"/>
                </a:solidFill>
                <a:latin typeface="Arial"/>
                <a:ea typeface="Arial"/>
                <a:cs typeface="Arial"/>
                <a:sym typeface="Arial"/>
              </a:rPr>
              <a:t>Lietuvoje veikiančių bankų vertinimai pagal “Fair Finance International” metodologiją dešimties balų skalėje. </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400"/>
              <a:buFont typeface="Arial"/>
              <a:buNone/>
            </a:pPr>
            <a:r>
              <a:rPr lang="lt-LT" sz="1400" b="0" i="1" u="none" strike="noStrike" cap="none">
                <a:solidFill>
                  <a:schemeClr val="dk1"/>
                </a:solidFill>
                <a:latin typeface="Arial"/>
                <a:ea typeface="Arial"/>
                <a:cs typeface="Arial"/>
                <a:sym typeface="Arial"/>
              </a:rPr>
              <a:t>0 - informacijos nerasta</a:t>
            </a:r>
            <a:endParaRPr sz="1400" b="0" i="0" u="none" strike="noStrike" cap="none">
              <a:solidFill>
                <a:srgbClr val="000000"/>
              </a:solidFill>
              <a:latin typeface="Arial"/>
              <a:ea typeface="Arial"/>
              <a:cs typeface="Arial"/>
              <a:sym typeface="Arial"/>
            </a:endParaRPr>
          </a:p>
        </p:txBody>
      </p:sp>
      <p:sp>
        <p:nvSpPr>
          <p:cNvPr id="201" name="Google Shape;201;p35"/>
          <p:cNvSpPr txBox="1">
            <a:spLocks noGrp="1"/>
          </p:cNvSpPr>
          <p:nvPr>
            <p:ph type="body" idx="1"/>
          </p:nvPr>
        </p:nvSpPr>
        <p:spPr>
          <a:xfrm>
            <a:off x="838200" y="1557925"/>
            <a:ext cx="5086200" cy="4351200"/>
          </a:xfrm>
          <a:prstGeom prst="rect">
            <a:avLst/>
          </a:prstGeom>
          <a:noFill/>
          <a:ln>
            <a:noFill/>
          </a:ln>
        </p:spPr>
        <p:txBody>
          <a:bodyPr spcFirstLastPara="1" wrap="square" lIns="91425" tIns="45700" rIns="91425" bIns="45700" anchor="t" anchorCtr="0">
            <a:noAutofit/>
          </a:bodyPr>
          <a:lstStyle/>
          <a:p>
            <a:pPr marL="457200" lvl="0" indent="-368300" algn="l" rtl="0">
              <a:lnSpc>
                <a:spcPct val="100000"/>
              </a:lnSpc>
              <a:spcBef>
                <a:spcPts val="1000"/>
              </a:spcBef>
              <a:spcAft>
                <a:spcPts val="0"/>
              </a:spcAft>
              <a:buSzPts val="2200"/>
              <a:buFont typeface="Calibri"/>
              <a:buChar char="•"/>
            </a:pPr>
            <a:r>
              <a:rPr lang="lt-LT" sz="2200" dirty="0"/>
              <a:t>Finansuojamos kompanijos veikia nekenkiant darbuotojų, klientų ir aplinkinių gyventojų sveikatai</a:t>
            </a:r>
            <a:endParaRPr sz="2200" dirty="0"/>
          </a:p>
          <a:p>
            <a:pPr marL="457200" lvl="0" indent="-368300" algn="l" rtl="0">
              <a:lnSpc>
                <a:spcPct val="100000"/>
              </a:lnSpc>
              <a:spcBef>
                <a:spcPts val="1000"/>
              </a:spcBef>
              <a:spcAft>
                <a:spcPts val="0"/>
              </a:spcAft>
              <a:buSzPts val="2200"/>
              <a:buChar char="•"/>
            </a:pPr>
            <a:r>
              <a:rPr lang="lt-LT" sz="2200" dirty="0"/>
              <a:t>Įmonės laikosi tarptautinių susitarimų dėl pavojingų ar </a:t>
            </a:r>
            <a:r>
              <a:rPr lang="lt-LT" sz="2200" dirty="0" err="1"/>
              <a:t>toksiškų</a:t>
            </a:r>
            <a:r>
              <a:rPr lang="lt-LT" sz="2200" dirty="0"/>
              <a:t> medžiagų gamybos ir naudojimo</a:t>
            </a:r>
            <a:endParaRPr sz="2200" dirty="0"/>
          </a:p>
          <a:p>
            <a:pPr marL="457200" lvl="0" indent="-368300" algn="l" rtl="0">
              <a:lnSpc>
                <a:spcPct val="100000"/>
              </a:lnSpc>
              <a:spcBef>
                <a:spcPts val="1000"/>
              </a:spcBef>
              <a:spcAft>
                <a:spcPts val="0"/>
              </a:spcAft>
              <a:buSzPts val="2200"/>
              <a:buFont typeface="Calibri"/>
              <a:buChar char="•"/>
            </a:pPr>
            <a:r>
              <a:rPr lang="lt-LT" sz="2200" dirty="0"/>
              <a:t>Farmacijos bendrovės užtikrina, kad pacientai, sergantys ligomis, kurių galima išvengti ir kurias galima gydyti, turėtų teisę gauti vaistų. </a:t>
            </a:r>
            <a:endParaRPr sz="2200" dirty="0"/>
          </a:p>
          <a:p>
            <a:pPr marL="457200" lvl="0" indent="-368300" algn="l" rtl="0">
              <a:lnSpc>
                <a:spcPct val="100000"/>
              </a:lnSpc>
              <a:spcBef>
                <a:spcPts val="1000"/>
              </a:spcBef>
              <a:spcAft>
                <a:spcPts val="0"/>
              </a:spcAft>
              <a:buSzPts val="2200"/>
              <a:buChar char="•"/>
            </a:pPr>
            <a:r>
              <a:rPr lang="lt-LT" sz="2200" dirty="0"/>
              <a:t>ir kt. </a:t>
            </a:r>
            <a:endParaRPr sz="2200" dirty="0"/>
          </a:p>
          <a:p>
            <a:pPr marL="0" lvl="0" indent="0" algn="l" rtl="0">
              <a:lnSpc>
                <a:spcPct val="100000"/>
              </a:lnSpc>
              <a:spcBef>
                <a:spcPts val="1000"/>
              </a:spcBef>
              <a:spcAft>
                <a:spcPts val="1000"/>
              </a:spcAft>
              <a:buSzPts val="1800"/>
              <a:buNone/>
            </a:pPr>
            <a:endParaRPr sz="2000" dirty="0"/>
          </a:p>
        </p:txBody>
      </p:sp>
      <p:pic>
        <p:nvPicPr>
          <p:cNvPr id="202" name="Google Shape;202;p35" descr="C:\Users\Kestutis\Desktop\Clean\logotipas_VA.jpg"/>
          <p:cNvPicPr preferRelativeResize="0"/>
          <p:nvPr/>
        </p:nvPicPr>
        <p:blipFill rotWithShape="1">
          <a:blip r:embed="rId3">
            <a:alphaModFix/>
          </a:blip>
          <a:srcRect/>
          <a:stretch/>
        </p:blipFill>
        <p:spPr>
          <a:xfrm>
            <a:off x="702388" y="5854185"/>
            <a:ext cx="2100623" cy="92007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36"/>
          <p:cNvSpPr txBox="1">
            <a:spLocks noGrp="1"/>
          </p:cNvSpPr>
          <p:nvPr>
            <p:ph type="title"/>
          </p:nvPr>
        </p:nvSpPr>
        <p:spPr>
          <a:xfrm>
            <a:off x="838200" y="2301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lt-LT" b="1"/>
              <a:t>Gyvūnų gerovės tema</a:t>
            </a:r>
            <a:endParaRPr/>
          </a:p>
        </p:txBody>
      </p:sp>
      <p:sp>
        <p:nvSpPr>
          <p:cNvPr id="208" name="Google Shape;208;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14</a:t>
            </a:fld>
            <a:endParaRPr/>
          </a:p>
        </p:txBody>
      </p:sp>
      <p:graphicFrame>
        <p:nvGraphicFramePr>
          <p:cNvPr id="209" name="Google Shape;209;p36"/>
          <p:cNvGraphicFramePr/>
          <p:nvPr/>
        </p:nvGraphicFramePr>
        <p:xfrm>
          <a:off x="7982639" y="1103727"/>
          <a:ext cx="2818375" cy="4351300"/>
        </p:xfrm>
        <a:graphic>
          <a:graphicData uri="http://schemas.openxmlformats.org/drawingml/2006/table">
            <a:tbl>
              <a:tblPr>
                <a:noFill/>
                <a:tableStyleId>{B574EAA3-CA07-45EE-A7A4-EA8C43035B93}</a:tableStyleId>
              </a:tblPr>
              <a:tblGrid>
                <a:gridCol w="1764650"/>
                <a:gridCol w="1053725"/>
              </a:tblGrid>
              <a:tr h="685550">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Balas</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Swedbank</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2</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994"/>
                    </a:solidFill>
                  </a:tcPr>
                </a:tc>
              </a:tr>
              <a:tr h="333250">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SEB</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r h="333250">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Luminor</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r h="333250">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Šiaulių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r h="333250">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Citadele</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r h="333250">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Medicinos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bl>
          </a:graphicData>
        </a:graphic>
      </p:graphicFrame>
      <p:sp>
        <p:nvSpPr>
          <p:cNvPr id="210" name="Google Shape;210;p36"/>
          <p:cNvSpPr txBox="1"/>
          <p:nvPr/>
        </p:nvSpPr>
        <p:spPr>
          <a:xfrm>
            <a:off x="7486652" y="5722382"/>
            <a:ext cx="4705200" cy="10512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1400"/>
              <a:buFont typeface="Arial"/>
              <a:buNone/>
            </a:pPr>
            <a:r>
              <a:rPr lang="lt-LT" sz="1400" b="0" i="0" u="none" strike="noStrike" cap="none">
                <a:solidFill>
                  <a:schemeClr val="dk1"/>
                </a:solidFill>
                <a:latin typeface="Arial"/>
                <a:ea typeface="Arial"/>
                <a:cs typeface="Arial"/>
                <a:sym typeface="Arial"/>
              </a:rPr>
              <a:t>Lietuvoje veikiančių bankų vertinimai pagal “Fair Finance International” metodologiją dešimties balų skalėje. </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400"/>
              <a:buFont typeface="Arial"/>
              <a:buNone/>
            </a:pPr>
            <a:r>
              <a:rPr lang="lt-LT" sz="1400" b="0" i="1" u="none" strike="noStrike" cap="none">
                <a:solidFill>
                  <a:schemeClr val="dk1"/>
                </a:solidFill>
                <a:latin typeface="Arial"/>
                <a:ea typeface="Arial"/>
                <a:cs typeface="Arial"/>
                <a:sym typeface="Arial"/>
              </a:rPr>
              <a:t>0 - informacijos nerasta</a:t>
            </a:r>
            <a:endParaRPr sz="1400" b="0" i="0" u="none" strike="noStrike" cap="none">
              <a:solidFill>
                <a:srgbClr val="000000"/>
              </a:solidFill>
              <a:latin typeface="Arial"/>
              <a:ea typeface="Arial"/>
              <a:cs typeface="Arial"/>
              <a:sym typeface="Arial"/>
            </a:endParaRPr>
          </a:p>
        </p:txBody>
      </p:sp>
      <p:sp>
        <p:nvSpPr>
          <p:cNvPr id="211" name="Google Shape;211;p36"/>
          <p:cNvSpPr txBox="1">
            <a:spLocks noGrp="1"/>
          </p:cNvSpPr>
          <p:nvPr>
            <p:ph type="body" idx="1"/>
          </p:nvPr>
        </p:nvSpPr>
        <p:spPr>
          <a:xfrm>
            <a:off x="838200" y="1555750"/>
            <a:ext cx="5086200" cy="4351200"/>
          </a:xfrm>
          <a:prstGeom prst="rect">
            <a:avLst/>
          </a:prstGeom>
          <a:noFill/>
          <a:ln>
            <a:noFill/>
          </a:ln>
        </p:spPr>
        <p:txBody>
          <a:bodyPr spcFirstLastPara="1" wrap="square" lIns="91425" tIns="45700" rIns="91425" bIns="45700" anchor="t" anchorCtr="0">
            <a:noAutofit/>
          </a:bodyPr>
          <a:lstStyle/>
          <a:p>
            <a:pPr marL="457200" lvl="0" indent="-368300" algn="l" rtl="0">
              <a:lnSpc>
                <a:spcPct val="100000"/>
              </a:lnSpc>
              <a:spcBef>
                <a:spcPts val="0"/>
              </a:spcBef>
              <a:spcAft>
                <a:spcPts val="0"/>
              </a:spcAft>
              <a:buSzPts val="2200"/>
              <a:buFont typeface="Calibri"/>
              <a:buChar char="•"/>
            </a:pPr>
            <a:r>
              <a:rPr lang="lt-LT" sz="2100" dirty="0"/>
              <a:t>Nemedicininiai bandymai su gyvūnais (įskaitant, bet neapsiribojant kosmetikos bandymais) yra nepriimtini.</a:t>
            </a:r>
            <a:endParaRPr sz="2100" dirty="0"/>
          </a:p>
          <a:p>
            <a:pPr marL="457200" lvl="0" indent="-368300" algn="l" rtl="0">
              <a:lnSpc>
                <a:spcPct val="100000"/>
              </a:lnSpc>
              <a:spcBef>
                <a:spcPts val="1000"/>
              </a:spcBef>
              <a:spcAft>
                <a:spcPts val="0"/>
              </a:spcAft>
              <a:buSzPts val="2200"/>
              <a:buFont typeface="Calibri"/>
              <a:buChar char="•"/>
            </a:pPr>
            <a:r>
              <a:rPr lang="lt-LT" sz="2100" dirty="0"/>
              <a:t>Gyvūnų gaudymas ir (arba) laikymas dėl jų odos ar kailio, taip pat kailinių gaminių gamyba, prekyba ir pardavimas yra nepriimtini.</a:t>
            </a:r>
            <a:endParaRPr sz="2100" dirty="0"/>
          </a:p>
          <a:p>
            <a:pPr marL="457200" lvl="0" indent="-368300" algn="l" rtl="0">
              <a:lnSpc>
                <a:spcPct val="100000"/>
              </a:lnSpc>
              <a:spcBef>
                <a:spcPts val="1000"/>
              </a:spcBef>
              <a:spcAft>
                <a:spcPts val="0"/>
              </a:spcAft>
              <a:buSzPts val="2200"/>
              <a:buFont typeface="Calibri"/>
              <a:buChar char="•"/>
            </a:pPr>
            <a:r>
              <a:rPr lang="lt-LT" sz="2100" dirty="0"/>
              <a:t>Finansuojamos įmonės sutrumpina gyvūnų vežimo laiką iki ne daugiau kaip 8 valandų. </a:t>
            </a:r>
            <a:endParaRPr sz="2100" dirty="0"/>
          </a:p>
          <a:p>
            <a:pPr marL="457200" lvl="0" indent="-368300" algn="l" rtl="0">
              <a:lnSpc>
                <a:spcPct val="100000"/>
              </a:lnSpc>
              <a:spcBef>
                <a:spcPts val="1000"/>
              </a:spcBef>
              <a:spcAft>
                <a:spcPts val="0"/>
              </a:spcAft>
              <a:buSzPts val="2200"/>
              <a:buFont typeface="Calibri"/>
              <a:buChar char="•"/>
            </a:pPr>
            <a:r>
              <a:rPr lang="lt-LT" sz="2100" dirty="0"/>
              <a:t>ir kt. </a:t>
            </a:r>
            <a:endParaRPr sz="2100" dirty="0"/>
          </a:p>
          <a:p>
            <a:pPr marL="0" lvl="0" indent="0" algn="l" rtl="0">
              <a:lnSpc>
                <a:spcPct val="100000"/>
              </a:lnSpc>
              <a:spcBef>
                <a:spcPts val="1000"/>
              </a:spcBef>
              <a:spcAft>
                <a:spcPts val="1000"/>
              </a:spcAft>
              <a:buSzPts val="1800"/>
              <a:buNone/>
            </a:pPr>
            <a:endParaRPr sz="2100" dirty="0"/>
          </a:p>
        </p:txBody>
      </p:sp>
      <p:pic>
        <p:nvPicPr>
          <p:cNvPr id="212" name="Google Shape;212;p36" descr="C:\Users\Kestutis\Desktop\Clean\logotipas_VA.jpg"/>
          <p:cNvPicPr preferRelativeResize="0"/>
          <p:nvPr/>
        </p:nvPicPr>
        <p:blipFill rotWithShape="1">
          <a:blip r:embed="rId3">
            <a:alphaModFix/>
          </a:blip>
          <a:srcRect/>
          <a:stretch/>
        </p:blipFill>
        <p:spPr>
          <a:xfrm>
            <a:off x="631413" y="5854185"/>
            <a:ext cx="2100623" cy="92007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lt-LT" b="1"/>
              <a:t>Bendri rezultatai</a:t>
            </a:r>
            <a:endParaRPr/>
          </a:p>
        </p:txBody>
      </p:sp>
      <p:pic>
        <p:nvPicPr>
          <p:cNvPr id="218" name="Google Shape;218;p23" descr="C:\Users\Kestutis\Desktop\Clean\logotipas_VA.jpg"/>
          <p:cNvPicPr preferRelativeResize="0"/>
          <p:nvPr/>
        </p:nvPicPr>
        <p:blipFill rotWithShape="1">
          <a:blip r:embed="rId3">
            <a:alphaModFix/>
          </a:blip>
          <a:srcRect/>
          <a:stretch/>
        </p:blipFill>
        <p:spPr>
          <a:xfrm>
            <a:off x="560388" y="5755360"/>
            <a:ext cx="2100623" cy="920073"/>
          </a:xfrm>
          <a:prstGeom prst="rect">
            <a:avLst/>
          </a:prstGeom>
          <a:noFill/>
          <a:ln>
            <a:noFill/>
          </a:ln>
        </p:spPr>
      </p:pic>
      <p:sp>
        <p:nvSpPr>
          <p:cNvPr id="219" name="Google Shape;219;p23"/>
          <p:cNvSpPr txBox="1">
            <a:spLocks noGrp="1"/>
          </p:cNvSpPr>
          <p:nvPr>
            <p:ph type="sldNum" idx="12"/>
          </p:nvPr>
        </p:nvSpPr>
        <p:spPr>
          <a:xfrm>
            <a:off x="8610600" y="6310312"/>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15</a:t>
            </a:fld>
            <a:endParaRPr/>
          </a:p>
        </p:txBody>
      </p:sp>
      <p:graphicFrame>
        <p:nvGraphicFramePr>
          <p:cNvPr id="220" name="Google Shape;220;p23"/>
          <p:cNvGraphicFramePr/>
          <p:nvPr/>
        </p:nvGraphicFramePr>
        <p:xfrm>
          <a:off x="702388" y="1486188"/>
          <a:ext cx="10359175" cy="3885610"/>
        </p:xfrm>
        <a:graphic>
          <a:graphicData uri="http://schemas.openxmlformats.org/drawingml/2006/table">
            <a:tbl>
              <a:tblPr>
                <a:noFill/>
                <a:tableStyleId>{B574EAA3-CA07-45EE-A7A4-EA8C43035B93}</a:tableStyleId>
              </a:tblPr>
              <a:tblGrid>
                <a:gridCol w="1096300"/>
                <a:gridCol w="803675"/>
                <a:gridCol w="152400"/>
                <a:gridCol w="803675"/>
                <a:gridCol w="152400"/>
                <a:gridCol w="803675"/>
                <a:gridCol w="152400"/>
                <a:gridCol w="813450"/>
                <a:gridCol w="142625"/>
                <a:gridCol w="803675"/>
                <a:gridCol w="152400"/>
                <a:gridCol w="803675"/>
                <a:gridCol w="152400"/>
                <a:gridCol w="803675"/>
                <a:gridCol w="152400"/>
                <a:gridCol w="803675"/>
                <a:gridCol w="152400"/>
                <a:gridCol w="803675"/>
                <a:gridCol w="72750"/>
                <a:gridCol w="72750"/>
                <a:gridCol w="665100"/>
              </a:tblGrid>
              <a:tr h="554575">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Korupcija</a:t>
                      </a: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Žmogaus teisės</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Mokesčiai</a:t>
                      </a: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Darbuotojų teisės</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Klimato kaita</a:t>
                      </a: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Poveikis gamtai</a:t>
                      </a: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Lyčių lygybė</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Sveikata</a:t>
                      </a: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Gyvūnų gerovė</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 </a:t>
                      </a:r>
                      <a:endParaRPr sz="1400" u="none" strike="noStrike" cap="none"/>
                    </a:p>
                  </a:txBody>
                  <a:tcPr marL="9525" marR="9525" marT="9525" marB="0" anchor="b">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Vidurkis</a:t>
                      </a:r>
                      <a:endParaRPr sz="1200" b="0"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95575">
                <a:tc>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Swedbank</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7,5</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C5E1A8"/>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9,1</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8FD1A0"/>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5,3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9AB"/>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7,4</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C8E2A8"/>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6,1</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4EFAE"/>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5,9</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F1AF"/>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5,1</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5AA"/>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4,5</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DAA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2</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994"/>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 </a:t>
                      </a:r>
                      <a:endParaRPr sz="1400" u="none" strike="noStrike" cap="none"/>
                    </a:p>
                  </a:txBody>
                  <a:tcPr marL="9525" marR="9525" marT="9525" marB="0" anchor="b">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Calibri"/>
                          <a:ea typeface="Calibri"/>
                          <a:cs typeface="Calibri"/>
                          <a:sym typeface="Calibri"/>
                        </a:rPr>
                        <a:t>59%</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6ECAE"/>
                    </a:solidFill>
                  </a:tcPr>
                </a:tc>
              </a:tr>
              <a:tr h="295575">
                <a:tc>
                  <a:txBody>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 </a:t>
                      </a:r>
                      <a:endParaRPr sz="1400" u="none" strike="noStrike" cap="none"/>
                    </a:p>
                  </a:txBody>
                  <a:tcPr marL="9525" marR="9525" marT="9525" marB="0" anchor="b">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95575">
                <a:tc>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SEB</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8,8</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99D4A2"/>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8,5</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A3D7A3"/>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6,3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DEDAD"/>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7</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5E6AA"/>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5,7</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F1AE"/>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6,9</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9E7AA"/>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5,8</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F2AF"/>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1,1</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88D"/>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 </a:t>
                      </a:r>
                      <a:endParaRPr sz="1400" u="none" strike="noStrike" cap="none"/>
                    </a:p>
                  </a:txBody>
                  <a:tcPr marL="9525" marR="9525" marT="9525" marB="0" anchor="b">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Calibri"/>
                          <a:ea typeface="Calibri"/>
                          <a:cs typeface="Calibri"/>
                          <a:sym typeface="Calibri"/>
                        </a:rPr>
                        <a:t>56%</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AEDAF"/>
                    </a:solidFill>
                  </a:tcPr>
                </a:tc>
              </a:tr>
              <a:tr h="295575">
                <a:tc>
                  <a:txBody>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 </a:t>
                      </a:r>
                      <a:endParaRPr sz="1400" u="none" strike="noStrike" cap="none"/>
                    </a:p>
                  </a:txBody>
                  <a:tcPr marL="9525" marR="9525" marT="9525" marB="0" anchor="b">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95575">
                <a:tc>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Luminor</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4,2</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D4A4"/>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2,6</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598"/>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2,9</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B9A"/>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1,8</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A592"/>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3,8</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CA1"/>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2,1</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B95"/>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1,3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C8F"/>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2,2</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D95"/>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 </a:t>
                      </a:r>
                      <a:endParaRPr sz="1400" u="none" strike="noStrike" cap="none"/>
                    </a:p>
                  </a:txBody>
                  <a:tcPr marL="9525" marR="9525" marT="9525" marB="0" anchor="b">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Calibri"/>
                          <a:ea typeface="Calibri"/>
                          <a:cs typeface="Calibri"/>
                          <a:sym typeface="Calibri"/>
                        </a:rPr>
                        <a:t>23%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29D"/>
                    </a:solidFill>
                  </a:tcPr>
                </a:tc>
              </a:tr>
              <a:tr h="295575">
                <a:tc>
                  <a:txBody>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 </a:t>
                      </a:r>
                      <a:endParaRPr sz="1400" u="none" strike="noStrike" cap="none"/>
                    </a:p>
                  </a:txBody>
                  <a:tcPr marL="9525" marR="9525" marT="9525" marB="0" anchor="b">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95575">
                <a:tc>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Šiaulių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1,3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C8F"/>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0,8</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928B"/>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2,6</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598"/>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888"/>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0,2</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687"/>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0,2</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687"/>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 </a:t>
                      </a:r>
                      <a:endParaRPr sz="1400" u="none" strike="noStrike" cap="none"/>
                    </a:p>
                  </a:txBody>
                  <a:tcPr marL="9525" marR="9525" marT="9525" marB="0" anchor="b">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Calibri"/>
                          <a:ea typeface="Calibri"/>
                          <a:cs typeface="Calibri"/>
                          <a:sym typeface="Calibri"/>
                        </a:rPr>
                        <a:t>6%</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918B"/>
                    </a:solidFill>
                  </a:tcPr>
                </a:tc>
              </a:tr>
              <a:tr h="295575">
                <a:tc>
                  <a:txBody>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 </a:t>
                      </a:r>
                      <a:endParaRPr sz="1400" u="none" strike="noStrike" cap="none"/>
                    </a:p>
                  </a:txBody>
                  <a:tcPr marL="9525" marR="9525" marT="9525" marB="0" anchor="b">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95575">
                <a:tc>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Citadele</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2,5</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397"/>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0,7</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908A"/>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 </a:t>
                      </a:r>
                      <a:endParaRPr sz="1400" u="none" strike="noStrike" cap="none"/>
                    </a:p>
                  </a:txBody>
                  <a:tcPr marL="9525" marR="9525" marT="9525" marB="0" anchor="b">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Calibri"/>
                          <a:ea typeface="Calibri"/>
                          <a:cs typeface="Calibri"/>
                          <a:sym typeface="Calibri"/>
                        </a:rPr>
                        <a:t>4%</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B89"/>
                    </a:solidFill>
                  </a:tcPr>
                </a:tc>
              </a:tr>
              <a:tr h="295575">
                <a:tc>
                  <a:txBody>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 </a:t>
                      </a:r>
                      <a:endParaRPr sz="1400" u="none" strike="noStrike" cap="none"/>
                    </a:p>
                  </a:txBody>
                  <a:tcPr marL="9525" marR="9525" marT="9525" marB="0" anchor="b">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95575">
                <a:tc>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Medicinos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1,3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C8F"/>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0" i="0" u="none" strike="noStrike" cap="none">
                          <a:solidFill>
                            <a:srgbClr val="000000"/>
                          </a:solidFill>
                          <a:latin typeface="Calibri"/>
                          <a:ea typeface="Calibri"/>
                          <a:cs typeface="Calibri"/>
                          <a:sym typeface="Calibri"/>
                        </a:rPr>
                        <a:t> </a:t>
                      </a:r>
                      <a:endParaRPr sz="1400" u="none" strike="noStrike" cap="none"/>
                    </a:p>
                  </a:txBody>
                  <a:tcPr marL="9525" marR="9525" marT="9525" marB="0" anchor="b">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Calibri"/>
                          <a:ea typeface="Calibri"/>
                          <a:cs typeface="Calibri"/>
                          <a:sym typeface="Calibri"/>
                        </a:rPr>
                        <a:t>1%</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bl>
          </a:graphicData>
        </a:graphic>
      </p:graphicFrame>
      <p:sp>
        <p:nvSpPr>
          <p:cNvPr id="221" name="Google Shape;221;p23"/>
          <p:cNvSpPr txBox="1"/>
          <p:nvPr/>
        </p:nvSpPr>
        <p:spPr>
          <a:xfrm>
            <a:off x="3103550" y="5579475"/>
            <a:ext cx="7895700" cy="927916"/>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400"/>
              <a:buFont typeface="Arial"/>
              <a:buNone/>
            </a:pPr>
            <a:r>
              <a:rPr lang="lt-LT" sz="1400" b="0" i="0" u="none" strike="noStrike" cap="none">
                <a:solidFill>
                  <a:schemeClr val="dk1"/>
                </a:solidFill>
                <a:latin typeface="Arial"/>
                <a:ea typeface="Arial"/>
                <a:cs typeface="Arial"/>
                <a:sym typeface="Arial"/>
              </a:rPr>
              <a:t>Lietuvoje veikiančių bankų vertinimai pagal “Fair Finance International” metodologiją dešimties balų skalėje. </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400"/>
              <a:buFont typeface="Arial"/>
              <a:buNone/>
            </a:pPr>
            <a:r>
              <a:rPr lang="lt-LT" sz="1400" b="0" i="1" u="none" strike="noStrike" cap="none">
                <a:solidFill>
                  <a:schemeClr val="dk1"/>
                </a:solidFill>
                <a:latin typeface="Arial"/>
                <a:ea typeface="Arial"/>
                <a:cs typeface="Arial"/>
                <a:sym typeface="Arial"/>
              </a:rPr>
              <a:t>0 - informacijos nerasta</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g108bbc9b879_0_10"/>
          <p:cNvSpPr txBox="1">
            <a:spLocks noGrp="1"/>
          </p:cNvSpPr>
          <p:nvPr>
            <p:ph type="title"/>
          </p:nvPr>
        </p:nvSpPr>
        <p:spPr>
          <a:xfrm>
            <a:off x="838200" y="2383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lt-LT" b="1"/>
              <a:t>Rezultatų palyginimas (I ir II tyrimo)</a:t>
            </a:r>
            <a:endParaRPr/>
          </a:p>
        </p:txBody>
      </p:sp>
      <p:sp>
        <p:nvSpPr>
          <p:cNvPr id="227" name="Google Shape;227;g108bbc9b879_0_10"/>
          <p:cNvSpPr txBox="1">
            <a:spLocks noGrp="1"/>
          </p:cNvSpPr>
          <p:nvPr>
            <p:ph type="body" idx="1"/>
          </p:nvPr>
        </p:nvSpPr>
        <p:spPr>
          <a:xfrm>
            <a:off x="438150" y="-920100"/>
            <a:ext cx="10515600" cy="92010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15000"/>
              </a:lnSpc>
              <a:spcBef>
                <a:spcPts val="0"/>
              </a:spcBef>
              <a:spcAft>
                <a:spcPts val="0"/>
              </a:spcAft>
              <a:buClr>
                <a:schemeClr val="dk1"/>
              </a:buClr>
              <a:buSzPts val="1100"/>
              <a:buNone/>
            </a:pPr>
            <a:r>
              <a:rPr lang="lt-LT" sz="1600">
                <a:latin typeface="Arial"/>
                <a:ea typeface="Arial"/>
                <a:cs typeface="Arial"/>
                <a:sym typeface="Arial"/>
              </a:rPr>
              <a:t>Lyginant su liepos mėnesio temų rezultatais (2 lentelė), gruodžio mėnesio balai buvo aukštesni. Didžiausias pokytis matomas „Luminor“ banko (22%). Taip pat nemažas pokytis matomas SEB (10%) bei „Swedbank“ (5%) bankuose. Medicinos banko rezultatas pakilo 3%, o Šiaulių banko 1%. „Citadele“ banko rezultatas išliko 0. </a:t>
            </a:r>
            <a:endParaRPr/>
          </a:p>
        </p:txBody>
      </p:sp>
      <p:pic>
        <p:nvPicPr>
          <p:cNvPr id="228" name="Google Shape;228;g108bbc9b879_0_10" descr="C:\Users\Kestutis\Desktop\Clean\logotipas_VA.jpg"/>
          <p:cNvPicPr preferRelativeResize="0"/>
          <p:nvPr/>
        </p:nvPicPr>
        <p:blipFill rotWithShape="1">
          <a:blip r:embed="rId3">
            <a:alphaModFix/>
          </a:blip>
          <a:srcRect/>
          <a:stretch/>
        </p:blipFill>
        <p:spPr>
          <a:xfrm>
            <a:off x="702388" y="5801385"/>
            <a:ext cx="2100623" cy="920073"/>
          </a:xfrm>
          <a:prstGeom prst="rect">
            <a:avLst/>
          </a:prstGeom>
          <a:noFill/>
          <a:ln>
            <a:noFill/>
          </a:ln>
        </p:spPr>
      </p:pic>
      <p:sp>
        <p:nvSpPr>
          <p:cNvPr id="229" name="Google Shape;229;g108bbc9b879_0_1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16</a:t>
            </a:fld>
            <a:endParaRPr/>
          </a:p>
        </p:txBody>
      </p:sp>
      <p:graphicFrame>
        <p:nvGraphicFramePr>
          <p:cNvPr id="230" name="Google Shape;230;g108bbc9b879_0_10"/>
          <p:cNvGraphicFramePr/>
          <p:nvPr/>
        </p:nvGraphicFramePr>
        <p:xfrm>
          <a:off x="1037948" y="1240310"/>
          <a:ext cx="8782300" cy="4293425"/>
        </p:xfrm>
        <a:graphic>
          <a:graphicData uri="http://schemas.openxmlformats.org/drawingml/2006/table">
            <a:tbl>
              <a:tblPr>
                <a:noFill/>
                <a:tableStyleId>{B574EAA3-CA07-45EE-A7A4-EA8C43035B93}</a:tableStyleId>
              </a:tblPr>
              <a:tblGrid>
                <a:gridCol w="1193325"/>
                <a:gridCol w="853975"/>
                <a:gridCol w="853975"/>
                <a:gridCol w="193525"/>
                <a:gridCol w="993875"/>
                <a:gridCol w="167800"/>
                <a:gridCol w="955175"/>
                <a:gridCol w="180700"/>
                <a:gridCol w="1122975"/>
                <a:gridCol w="167800"/>
                <a:gridCol w="968075"/>
                <a:gridCol w="167800"/>
                <a:gridCol w="129075"/>
                <a:gridCol w="834225"/>
              </a:tblGrid>
              <a:tr h="642425">
                <a:tc>
                  <a:txBody>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Etapas</a:t>
                      </a: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Klimato kaita</a:t>
                      </a: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Lyčių lygybė</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Žmogaus teisės</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Darbuotojų teisės</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Poveikis gamtai</a:t>
                      </a: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Arial"/>
                        <a:buNone/>
                      </a:pPr>
                      <a:r>
                        <a:rPr lang="lt-LT" sz="12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Pokytis</a:t>
                      </a:r>
                      <a:endParaRPr sz="12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14125">
                <a:tc rowSpan="2">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Swedbank</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I</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4,9</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0A8"/>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5,1</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4A9"/>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8,2</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AEDBA5"/>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7,1</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4E6AA"/>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5,9</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F2AF"/>
                    </a:solidFill>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rowSpan="2">
                  <a:txBody>
                    <a:bodyPr/>
                    <a:lstStyle/>
                    <a:p>
                      <a:pPr marL="0" marR="0" lvl="0" indent="0" algn="ctr" rtl="0">
                        <a:lnSpc>
                          <a:spcPct val="100000"/>
                        </a:lnSpc>
                        <a:spcBef>
                          <a:spcPts val="0"/>
                        </a:spcBef>
                        <a:spcAft>
                          <a:spcPts val="0"/>
                        </a:spcAft>
                        <a:buClr>
                          <a:srgbClr val="000000"/>
                        </a:buClr>
                        <a:buSzPts val="1100"/>
                        <a:buFont typeface="Arial"/>
                        <a:buNone/>
                      </a:pPr>
                      <a:r>
                        <a:rPr lang="lt-LT" sz="1100" b="1" i="0" u="none" strike="noStrike" cap="none">
                          <a:solidFill>
                            <a:srgbClr val="000000"/>
                          </a:solidFill>
                          <a:latin typeface="Arial"/>
                          <a:ea typeface="Arial"/>
                          <a:cs typeface="Arial"/>
                          <a:sym typeface="Arial"/>
                        </a:rPr>
                        <a:t>5%</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F1AF"/>
                    </a:solidFill>
                  </a:tcPr>
                </a:tc>
              </a:tr>
              <a:tr h="214125">
                <a:tc vMerge="1">
                  <a:txBody>
                    <a:bodyPr/>
                    <a:lstStyle/>
                    <a:p>
                      <a:endParaRPr lang="lt-LT"/>
                    </a:p>
                  </a:txBody>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II</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6,1</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6F0AE"/>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5,1</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4A9"/>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9,1</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8FD1A0"/>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7,4</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CAE3A8"/>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5,9</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F2AF"/>
                    </a:solidFill>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vMerge="1">
                  <a:txBody>
                    <a:bodyPr/>
                    <a:lstStyle/>
                    <a:p>
                      <a:endParaRPr lang="lt-LT"/>
                    </a:p>
                  </a:txBody>
                  <a:tcPr/>
                </a:tc>
              </a:tr>
              <a:tr h="216300">
                <a:tc>
                  <a:txBody>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14125">
                <a:tc rowSpan="2">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SEB</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I</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5,1</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4A9"/>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4,4</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D6A4"/>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7,2</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0E5A9"/>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5,8</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F1AE"/>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6,3</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FEEAD"/>
                    </a:solidFill>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rowSpan="2">
                  <a:txBody>
                    <a:bodyPr/>
                    <a:lstStyle/>
                    <a:p>
                      <a:pPr marL="0" marR="0" lvl="0" indent="0" algn="ctr" rtl="0">
                        <a:lnSpc>
                          <a:spcPct val="100000"/>
                        </a:lnSpc>
                        <a:spcBef>
                          <a:spcPts val="0"/>
                        </a:spcBef>
                        <a:spcAft>
                          <a:spcPts val="0"/>
                        </a:spcAft>
                        <a:buClr>
                          <a:srgbClr val="000000"/>
                        </a:buClr>
                        <a:buSzPts val="1100"/>
                        <a:buFont typeface="Arial"/>
                        <a:buNone/>
                      </a:pPr>
                      <a:r>
                        <a:rPr lang="lt-LT" sz="1100" b="1" i="0" u="none" strike="noStrike" cap="none">
                          <a:solidFill>
                            <a:srgbClr val="000000"/>
                          </a:solidFill>
                          <a:latin typeface="Arial"/>
                          <a:ea typeface="Arial"/>
                          <a:cs typeface="Arial"/>
                          <a:sym typeface="Arial"/>
                        </a:rPr>
                        <a:t>10%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AE7AA"/>
                    </a:solidFill>
                  </a:tcPr>
                </a:tc>
              </a:tr>
              <a:tr h="214125">
                <a:tc vMerge="1">
                  <a:txBody>
                    <a:bodyPr/>
                    <a:lstStyle/>
                    <a:p>
                      <a:endParaRPr lang="lt-LT"/>
                    </a:p>
                  </a:txBody>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II</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5,7</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FAE"/>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5,8</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F1AE"/>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8,5</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A4D8A3"/>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7</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7E7AA"/>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6,9</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BE8AB"/>
                    </a:solidFill>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vMerge="1">
                  <a:txBody>
                    <a:bodyPr/>
                    <a:lstStyle/>
                    <a:p>
                      <a:endParaRPr lang="lt-LT"/>
                    </a:p>
                  </a:txBody>
                  <a:tcPr/>
                </a:tc>
              </a:tr>
              <a:tr h="216300">
                <a:tc>
                  <a:txBody>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14125">
                <a:tc rowSpan="2">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Luminor</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I</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0,7</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908A"/>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rowSpan="2">
                  <a:txBody>
                    <a:bodyPr/>
                    <a:lstStyle/>
                    <a:p>
                      <a:pPr marL="0" marR="0" lvl="0" indent="0" algn="ctr" rtl="0">
                        <a:lnSpc>
                          <a:spcPct val="100000"/>
                        </a:lnSpc>
                        <a:spcBef>
                          <a:spcPts val="0"/>
                        </a:spcBef>
                        <a:spcAft>
                          <a:spcPts val="0"/>
                        </a:spcAft>
                        <a:buClr>
                          <a:srgbClr val="000000"/>
                        </a:buClr>
                        <a:buSzPts val="1100"/>
                        <a:buFont typeface="Arial"/>
                        <a:buNone/>
                      </a:pPr>
                      <a:r>
                        <a:rPr lang="lt-LT" sz="1100" b="1" i="0" u="none" strike="noStrike" cap="none">
                          <a:solidFill>
                            <a:srgbClr val="000000"/>
                          </a:solidFill>
                          <a:latin typeface="Arial"/>
                          <a:ea typeface="Arial"/>
                          <a:cs typeface="Arial"/>
                          <a:sym typeface="Arial"/>
                        </a:rPr>
                        <a:t>22%</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8FD1A0"/>
                    </a:solidFill>
                  </a:tcPr>
                </a:tc>
              </a:tr>
              <a:tr h="214125">
                <a:tc vMerge="1">
                  <a:txBody>
                    <a:bodyPr/>
                    <a:lstStyle/>
                    <a:p>
                      <a:endParaRPr lang="lt-LT"/>
                    </a:p>
                  </a:txBody>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II</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3,8</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BA0"/>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1,3</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B8F"/>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2,6</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498"/>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1,8</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A592"/>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2,1</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B94"/>
                    </a:solidFill>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vMerge="1">
                  <a:txBody>
                    <a:bodyPr/>
                    <a:lstStyle/>
                    <a:p>
                      <a:endParaRPr lang="lt-LT"/>
                    </a:p>
                  </a:txBody>
                  <a:tcPr/>
                </a:tc>
              </a:tr>
              <a:tr h="216300">
                <a:tc>
                  <a:txBody>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14125">
                <a:tc rowSpan="2">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Šiaulių </a:t>
                      </a:r>
                      <a:r>
                        <a:rPr lang="lt-LT" sz="1200" b="1" u="none" strike="noStrike" cap="none"/>
                        <a:t>bankas</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I</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0,2</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687"/>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0,8</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928B"/>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0,1</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4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rowSpan="2">
                  <a:txBody>
                    <a:bodyPr/>
                    <a:lstStyle/>
                    <a:p>
                      <a:pPr marL="0" marR="0" lvl="0" indent="0" algn="ctr" rtl="0">
                        <a:lnSpc>
                          <a:spcPct val="100000"/>
                        </a:lnSpc>
                        <a:spcBef>
                          <a:spcPts val="0"/>
                        </a:spcBef>
                        <a:spcAft>
                          <a:spcPts val="0"/>
                        </a:spcAft>
                        <a:buClr>
                          <a:srgbClr val="000000"/>
                        </a:buClr>
                        <a:buSzPts val="1100"/>
                        <a:buFont typeface="Arial"/>
                        <a:buNone/>
                      </a:pPr>
                      <a:r>
                        <a:rPr lang="lt-LT" sz="1100" b="1" i="0" u="none" strike="noStrike" cap="none">
                          <a:solidFill>
                            <a:srgbClr val="000000"/>
                          </a:solidFill>
                          <a:latin typeface="Arial"/>
                          <a:ea typeface="Arial"/>
                          <a:cs typeface="Arial"/>
                          <a:sym typeface="Arial"/>
                        </a:rPr>
                        <a:t>1%</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E90"/>
                    </a:solidFill>
                  </a:tcPr>
                </a:tc>
              </a:tr>
              <a:tr h="214125">
                <a:tc vMerge="1">
                  <a:txBody>
                    <a:bodyPr/>
                    <a:lstStyle/>
                    <a:p>
                      <a:endParaRPr lang="lt-LT"/>
                    </a:p>
                  </a:txBody>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II</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0,2</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687"/>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0,8</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928B"/>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0,3</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888"/>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0,2</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687"/>
                    </a:solidFill>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vMerge="1">
                  <a:txBody>
                    <a:bodyPr/>
                    <a:lstStyle/>
                    <a:p>
                      <a:endParaRPr lang="lt-LT"/>
                    </a:p>
                  </a:txBody>
                  <a:tcPr/>
                </a:tc>
              </a:tr>
              <a:tr h="216300">
                <a:tc>
                  <a:txBody>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14125">
                <a:tc rowSpan="2">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Citadele</a:t>
                      </a:r>
                      <a:endParaRPr sz="12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I</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rowSpan="2">
                  <a:txBody>
                    <a:bodyPr/>
                    <a:lstStyle/>
                    <a:p>
                      <a:pPr marL="0" marR="0" lvl="0" indent="0" algn="ctr" rtl="0">
                        <a:lnSpc>
                          <a:spcPct val="100000"/>
                        </a:lnSpc>
                        <a:spcBef>
                          <a:spcPts val="0"/>
                        </a:spcBef>
                        <a:spcAft>
                          <a:spcPts val="0"/>
                        </a:spcAft>
                        <a:buClr>
                          <a:srgbClr val="000000"/>
                        </a:buClr>
                        <a:buSzPts val="1100"/>
                        <a:buFont typeface="Arial"/>
                        <a:buNone/>
                      </a:pPr>
                      <a:r>
                        <a:rPr lang="lt-LT" sz="1100" b="1"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r h="214125">
                <a:tc vMerge="1">
                  <a:txBody>
                    <a:bodyPr/>
                    <a:lstStyle/>
                    <a:p>
                      <a:endParaRPr lang="lt-LT"/>
                    </a:p>
                  </a:txBody>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II</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vMerge="1">
                  <a:txBody>
                    <a:bodyPr/>
                    <a:lstStyle/>
                    <a:p>
                      <a:endParaRPr lang="lt-LT"/>
                    </a:p>
                  </a:txBody>
                  <a:tcPr/>
                </a:tc>
              </a:tr>
              <a:tr h="216300">
                <a:tc>
                  <a:txBody>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14125">
                <a:tc rowSpan="2">
                  <a:txBody>
                    <a:bodyPr/>
                    <a:lstStyle/>
                    <a:p>
                      <a:pPr marL="0" marR="0" lvl="0" indent="0" algn="l" rtl="0">
                        <a:lnSpc>
                          <a:spcPct val="100000"/>
                        </a:lnSpc>
                        <a:spcBef>
                          <a:spcPts val="0"/>
                        </a:spcBef>
                        <a:spcAft>
                          <a:spcPts val="0"/>
                        </a:spcAft>
                        <a:buClr>
                          <a:srgbClr val="000000"/>
                        </a:buClr>
                        <a:buSzPts val="1200"/>
                        <a:buFont typeface="Arial"/>
                        <a:buNone/>
                      </a:pPr>
                      <a:r>
                        <a:rPr lang="lt-LT" sz="1200" b="1" i="0" u="none" strike="noStrike" cap="none">
                          <a:solidFill>
                            <a:srgbClr val="000000"/>
                          </a:solidFill>
                          <a:latin typeface="Arial"/>
                          <a:ea typeface="Arial"/>
                          <a:cs typeface="Arial"/>
                          <a:sym typeface="Arial"/>
                        </a:rPr>
                        <a:t>Medicinos </a:t>
                      </a:r>
                      <a:r>
                        <a:rPr lang="lt-LT" sz="1200" b="1" u="none" strike="noStrike" cap="none"/>
                        <a:t>bankas</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I</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rowSpan="2">
                  <a:txBody>
                    <a:bodyPr/>
                    <a:lstStyle/>
                    <a:p>
                      <a:pPr marL="0" marR="0" lvl="0" indent="0" algn="ctr" rtl="0">
                        <a:lnSpc>
                          <a:spcPct val="100000"/>
                        </a:lnSpc>
                        <a:spcBef>
                          <a:spcPts val="0"/>
                        </a:spcBef>
                        <a:spcAft>
                          <a:spcPts val="0"/>
                        </a:spcAft>
                        <a:buClr>
                          <a:srgbClr val="000000"/>
                        </a:buClr>
                        <a:buSzPts val="1100"/>
                        <a:buFont typeface="Arial"/>
                        <a:buNone/>
                      </a:pPr>
                      <a:r>
                        <a:rPr lang="lt-LT" sz="1100" b="1" i="0" u="none" strike="noStrike" cap="none">
                          <a:solidFill>
                            <a:srgbClr val="000000"/>
                          </a:solidFill>
                          <a:latin typeface="Arial"/>
                          <a:ea typeface="Arial"/>
                          <a:cs typeface="Arial"/>
                          <a:sym typeface="Arial"/>
                        </a:rPr>
                        <a:t>3%</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D6A4"/>
                    </a:solidFill>
                  </a:tcPr>
                </a:tc>
              </a:tr>
              <a:tr h="214125">
                <a:tc vMerge="1">
                  <a:txBody>
                    <a:bodyPr/>
                    <a:lstStyle/>
                    <a:p>
                      <a:endParaRPr lang="lt-LT"/>
                    </a:p>
                  </a:txBody>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II</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1,3</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B8F"/>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0</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c>
                  <a:txBody>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rgbClr val="80808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lt-LT" sz="1100" b="0" i="0" u="none" strike="noStrike" cap="none">
                          <a:solidFill>
                            <a:srgbClr val="000000"/>
                          </a:solidFill>
                          <a:latin typeface="Arial"/>
                          <a:ea typeface="Arial"/>
                          <a:cs typeface="Arial"/>
                          <a:sym typeface="Arial"/>
                        </a:rPr>
                        <a:t> </a:t>
                      </a:r>
                      <a:endParaRPr sz="1400" u="none" strike="noStrike" cap="none"/>
                    </a:p>
                  </a:txBody>
                  <a:tcPr marL="9525" marR="9525" marT="9525" marB="0" anchor="ctr">
                    <a:lnL w="12700" cap="flat" cmpd="sng">
                      <a:solidFill>
                        <a:srgbClr val="80808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vMerge="1">
                  <a:txBody>
                    <a:bodyPr/>
                    <a:lstStyle/>
                    <a:p>
                      <a:endParaRPr lang="lt-LT"/>
                    </a:p>
                  </a:txBody>
                  <a:tcPr/>
                </a:tc>
              </a:tr>
            </a:tbl>
          </a:graphicData>
        </a:graphic>
      </p:graphicFrame>
      <p:sp>
        <p:nvSpPr>
          <p:cNvPr id="231" name="Google Shape;231;g108bbc9b879_0_10"/>
          <p:cNvSpPr/>
          <p:nvPr/>
        </p:nvSpPr>
        <p:spPr>
          <a:xfrm>
            <a:off x="2266950" y="2999980"/>
            <a:ext cx="7753200" cy="774300"/>
          </a:xfrm>
          <a:prstGeom prst="ellipse">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32" name="Google Shape;232;g108bbc9b879_0_10"/>
          <p:cNvSpPr txBox="1"/>
          <p:nvPr/>
        </p:nvSpPr>
        <p:spPr>
          <a:xfrm>
            <a:off x="2949150" y="5639915"/>
            <a:ext cx="8004600" cy="927916"/>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400"/>
              <a:buFont typeface="Arial"/>
              <a:buNone/>
            </a:pPr>
            <a:r>
              <a:rPr lang="lt-LT" sz="1400" b="0" i="0" u="none" strike="noStrike" cap="none">
                <a:solidFill>
                  <a:schemeClr val="dk1"/>
                </a:solidFill>
                <a:latin typeface="Arial"/>
                <a:ea typeface="Arial"/>
                <a:cs typeface="Arial"/>
                <a:sym typeface="Arial"/>
              </a:rPr>
              <a:t>Lietuvoje veikiančių bankų vertinimai pagal “Fair Finance International” metodologiją dešimties balų skalėje. </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400"/>
              <a:buFont typeface="Arial"/>
              <a:buNone/>
            </a:pPr>
            <a:r>
              <a:rPr lang="lt-LT" sz="1400" b="0" i="1" u="none" strike="noStrike" cap="none">
                <a:solidFill>
                  <a:schemeClr val="dk1"/>
                </a:solidFill>
                <a:latin typeface="Arial"/>
                <a:ea typeface="Arial"/>
                <a:cs typeface="Arial"/>
                <a:sym typeface="Arial"/>
              </a:rPr>
              <a:t>0 - informacijos nerasta</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lt-LT"/>
              <a:t>Vertinimas</a:t>
            </a:r>
            <a:endParaRPr/>
          </a:p>
        </p:txBody>
      </p:sp>
      <p:sp>
        <p:nvSpPr>
          <p:cNvPr id="238" name="Google Shape;238;p37"/>
          <p:cNvSpPr txBox="1">
            <a:spLocks noGrp="1"/>
          </p:cNvSpPr>
          <p:nvPr>
            <p:ph type="body" idx="1"/>
          </p:nvPr>
        </p:nvSpPr>
        <p:spPr>
          <a:xfrm>
            <a:off x="838200" y="1847850"/>
            <a:ext cx="5619750" cy="4351338"/>
          </a:xfrm>
          <a:prstGeom prst="rect">
            <a:avLst/>
          </a:prstGeom>
          <a:noFill/>
          <a:ln>
            <a:noFill/>
          </a:ln>
        </p:spPr>
        <p:txBody>
          <a:bodyPr spcFirstLastPara="1" wrap="square" lIns="91425" tIns="45700" rIns="91425" bIns="45700" anchor="t" anchorCtr="0">
            <a:normAutofit fontScale="92500"/>
          </a:bodyPr>
          <a:lstStyle/>
          <a:p>
            <a:pPr marL="114300" lvl="0" indent="0" algn="l" rtl="0">
              <a:lnSpc>
                <a:spcPct val="90000"/>
              </a:lnSpc>
              <a:spcBef>
                <a:spcPts val="1000"/>
              </a:spcBef>
              <a:spcAft>
                <a:spcPts val="0"/>
              </a:spcAft>
              <a:buSzPct val="69498"/>
              <a:buNone/>
            </a:pPr>
            <a:r>
              <a:rPr lang="lt-LT"/>
              <a:t>Vertinimas susideda iš dviejų aspektų:</a:t>
            </a:r>
            <a:endParaRPr/>
          </a:p>
          <a:p>
            <a:pPr marL="1085850" lvl="1" indent="-514350" algn="l" rtl="0">
              <a:lnSpc>
                <a:spcPct val="90000"/>
              </a:lnSpc>
              <a:spcBef>
                <a:spcPts val="500"/>
              </a:spcBef>
              <a:spcAft>
                <a:spcPts val="0"/>
              </a:spcAft>
              <a:buSzPct val="69498"/>
              <a:buFont typeface="Arial"/>
              <a:buAutoNum type="arabicPeriod"/>
            </a:pPr>
            <a:r>
              <a:rPr lang="lt-LT" sz="2800"/>
              <a:t>Ar deklaruojami įsipareigojimai politikoje – taip/ne (50%)</a:t>
            </a:r>
            <a:endParaRPr sz="2800"/>
          </a:p>
          <a:p>
            <a:pPr marL="1085850" lvl="1" indent="-514350" algn="l" rtl="0">
              <a:lnSpc>
                <a:spcPct val="90000"/>
              </a:lnSpc>
              <a:spcBef>
                <a:spcPts val="500"/>
              </a:spcBef>
              <a:spcAft>
                <a:spcPts val="0"/>
              </a:spcAft>
              <a:buSzPct val="69498"/>
              <a:buFont typeface="Arial"/>
              <a:buAutoNum type="arabicPeriod"/>
            </a:pPr>
            <a:r>
              <a:rPr lang="lt-LT" sz="2800"/>
              <a:t>Jei taip, ar bankas detalizuoja, kuriose veiklose jis taiko deklaruojamą politiką (50%):</a:t>
            </a:r>
            <a:endParaRPr/>
          </a:p>
          <a:p>
            <a:pPr marL="1371600" lvl="2" indent="-342900" algn="l" rtl="0">
              <a:lnSpc>
                <a:spcPct val="90000"/>
              </a:lnSpc>
              <a:spcBef>
                <a:spcPts val="500"/>
              </a:spcBef>
              <a:spcAft>
                <a:spcPts val="0"/>
              </a:spcAft>
              <a:buSzPct val="81081"/>
              <a:buChar char="•"/>
            </a:pPr>
            <a:r>
              <a:rPr lang="lt-LT" sz="2400"/>
              <a:t>Paskolos įmonėms </a:t>
            </a:r>
            <a:endParaRPr/>
          </a:p>
          <a:p>
            <a:pPr marL="1371600" lvl="2" indent="-342900" algn="l" rtl="0">
              <a:lnSpc>
                <a:spcPct val="90000"/>
              </a:lnSpc>
              <a:spcBef>
                <a:spcPts val="500"/>
              </a:spcBef>
              <a:spcAft>
                <a:spcPts val="0"/>
              </a:spcAft>
              <a:buSzPct val="81081"/>
              <a:buChar char="•"/>
            </a:pPr>
            <a:r>
              <a:rPr lang="lt-LT" sz="2400"/>
              <a:t>Projektų finansavimas</a:t>
            </a:r>
            <a:endParaRPr/>
          </a:p>
          <a:p>
            <a:pPr marL="1371600" lvl="2" indent="-342900" algn="l" rtl="0">
              <a:lnSpc>
                <a:spcPct val="90000"/>
              </a:lnSpc>
              <a:spcBef>
                <a:spcPts val="500"/>
              </a:spcBef>
              <a:spcAft>
                <a:spcPts val="0"/>
              </a:spcAft>
              <a:buSzPct val="81081"/>
              <a:buChar char="•"/>
            </a:pPr>
            <a:r>
              <a:rPr lang="lt-LT" sz="2400"/>
              <a:t>Klientų lėšų investavimas</a:t>
            </a:r>
            <a:endParaRPr/>
          </a:p>
          <a:p>
            <a:pPr marL="1371600" lvl="2" indent="-342900" algn="l" rtl="0">
              <a:lnSpc>
                <a:spcPct val="90000"/>
              </a:lnSpc>
              <a:spcBef>
                <a:spcPts val="500"/>
              </a:spcBef>
              <a:spcAft>
                <a:spcPts val="0"/>
              </a:spcAft>
              <a:buSzPct val="81081"/>
              <a:buChar char="•"/>
            </a:pPr>
            <a:r>
              <a:rPr lang="lt-LT" sz="2400"/>
              <a:t>Savo kapitalo investavimas</a:t>
            </a:r>
            <a:endParaRPr/>
          </a:p>
          <a:p>
            <a:pPr marL="1028700" lvl="2" indent="0" algn="l" rtl="0">
              <a:lnSpc>
                <a:spcPct val="90000"/>
              </a:lnSpc>
              <a:spcBef>
                <a:spcPts val="500"/>
              </a:spcBef>
              <a:spcAft>
                <a:spcPts val="0"/>
              </a:spcAft>
              <a:buSzPct val="69498"/>
              <a:buNone/>
            </a:pPr>
            <a:endParaRPr sz="2800"/>
          </a:p>
        </p:txBody>
      </p:sp>
      <p:sp>
        <p:nvSpPr>
          <p:cNvPr id="239" name="Google Shape;239;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17</a:t>
            </a:fld>
            <a:endParaRPr/>
          </a:p>
        </p:txBody>
      </p:sp>
      <p:graphicFrame>
        <p:nvGraphicFramePr>
          <p:cNvPr id="240" name="Google Shape;240;p37"/>
          <p:cNvGraphicFramePr/>
          <p:nvPr/>
        </p:nvGraphicFramePr>
        <p:xfrm>
          <a:off x="6334126" y="1690688"/>
          <a:ext cx="5229224" cy="4508499"/>
        </p:xfrm>
        <a:graphic>
          <a:graphicData uri="http://schemas.openxmlformats.org/drawingml/2006/chart">
            <c:chart xmlns:c="http://schemas.openxmlformats.org/drawingml/2006/chart" xmlns:r="http://schemas.openxmlformats.org/officeDocument/2006/relationships" r:id="rId3"/>
          </a:graphicData>
        </a:graphic>
      </p:graphicFrame>
      <p:pic>
        <p:nvPicPr>
          <p:cNvPr id="241" name="Google Shape;241;p37" descr="C:\Users\Kestutis\Desktop\Clean\logotipas_VA.jpg"/>
          <p:cNvPicPr preferRelativeResize="0"/>
          <p:nvPr/>
        </p:nvPicPr>
        <p:blipFill rotWithShape="1">
          <a:blip r:embed="rId4">
            <a:alphaModFix/>
          </a:blip>
          <a:srcRect/>
          <a:stretch/>
        </p:blipFill>
        <p:spPr>
          <a:xfrm>
            <a:off x="617188" y="5801410"/>
            <a:ext cx="2100623" cy="92007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lt-LT" b="1"/>
              <a:t>Tyrimo eiga</a:t>
            </a:r>
            <a:endParaRPr/>
          </a:p>
        </p:txBody>
      </p:sp>
      <p:pic>
        <p:nvPicPr>
          <p:cNvPr id="247" name="Google Shape;247;p38" descr="C:\Users\Kestutis\Desktop\Clean\logotipas_VA.jpg"/>
          <p:cNvPicPr preferRelativeResize="0"/>
          <p:nvPr/>
        </p:nvPicPr>
        <p:blipFill rotWithShape="1">
          <a:blip r:embed="rId3">
            <a:alphaModFix/>
          </a:blip>
          <a:srcRect/>
          <a:stretch/>
        </p:blipFill>
        <p:spPr>
          <a:xfrm>
            <a:off x="702388" y="5533810"/>
            <a:ext cx="2100623" cy="920073"/>
          </a:xfrm>
          <a:prstGeom prst="rect">
            <a:avLst/>
          </a:prstGeom>
          <a:noFill/>
          <a:ln>
            <a:noFill/>
          </a:ln>
        </p:spPr>
      </p:pic>
      <p:sp>
        <p:nvSpPr>
          <p:cNvPr id="248" name="Google Shape;248;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18</a:t>
            </a:fld>
            <a:endParaRPr/>
          </a:p>
        </p:txBody>
      </p:sp>
      <p:grpSp>
        <p:nvGrpSpPr>
          <p:cNvPr id="249" name="Google Shape;249;p38"/>
          <p:cNvGrpSpPr/>
          <p:nvPr/>
        </p:nvGrpSpPr>
        <p:grpSpPr>
          <a:xfrm>
            <a:off x="838200" y="1273075"/>
            <a:ext cx="11130870" cy="4311858"/>
            <a:chOff x="0" y="0"/>
            <a:chExt cx="10896593" cy="4311858"/>
          </a:xfrm>
        </p:grpSpPr>
        <p:sp>
          <p:nvSpPr>
            <p:cNvPr id="250" name="Google Shape;250;p38"/>
            <p:cNvSpPr/>
            <p:nvPr/>
          </p:nvSpPr>
          <p:spPr>
            <a:xfrm>
              <a:off x="0" y="0"/>
              <a:ext cx="10896593" cy="4311858"/>
            </a:xfrm>
            <a:prstGeom prst="rightArrow">
              <a:avLst>
                <a:gd name="adj1" fmla="val 50000"/>
                <a:gd name="adj2" fmla="val 50000"/>
              </a:avLst>
            </a:prstGeom>
            <a:solidFill>
              <a:srgbClr val="FFCC2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 name="Google Shape;251;p38"/>
            <p:cNvSpPr/>
            <p:nvPr/>
          </p:nvSpPr>
          <p:spPr>
            <a:xfrm>
              <a:off x="119208" y="1284036"/>
              <a:ext cx="1921802" cy="1724743"/>
            </a:xfrm>
            <a:prstGeom prst="roundRect">
              <a:avLst>
                <a:gd name="adj" fmla="val 16667"/>
              </a:avLst>
            </a:prstGeom>
            <a:solidFill>
              <a:srgbClr val="A5A5A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 name="Google Shape;252;p38"/>
            <p:cNvSpPr txBox="1"/>
            <p:nvPr/>
          </p:nvSpPr>
          <p:spPr>
            <a:xfrm>
              <a:off x="203403" y="1368231"/>
              <a:ext cx="1753412" cy="1556353"/>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rgbClr val="000000"/>
                </a:buClr>
                <a:buSzPts val="2100"/>
                <a:buFont typeface="Arial"/>
                <a:buNone/>
              </a:pPr>
              <a:r>
                <a:rPr lang="lt-LT" sz="2100" b="0" i="0" u="none" strike="noStrike" cap="none">
                  <a:solidFill>
                    <a:schemeClr val="lt1"/>
                  </a:solidFill>
                  <a:latin typeface="Calibri"/>
                  <a:ea typeface="Calibri"/>
                  <a:cs typeface="Calibri"/>
                  <a:sym typeface="Calibri"/>
                </a:rPr>
                <a:t>Surenkami viešai prieinami dokumentai</a:t>
              </a:r>
              <a:endParaRPr sz="2100" b="0" i="0" u="none" strike="noStrike" cap="none">
                <a:solidFill>
                  <a:schemeClr val="lt1"/>
                </a:solidFill>
                <a:latin typeface="Calibri"/>
                <a:ea typeface="Calibri"/>
                <a:cs typeface="Calibri"/>
                <a:sym typeface="Calibri"/>
              </a:endParaRPr>
            </a:p>
          </p:txBody>
        </p:sp>
        <p:sp>
          <p:nvSpPr>
            <p:cNvPr id="253" name="Google Shape;253;p38"/>
            <p:cNvSpPr/>
            <p:nvPr/>
          </p:nvSpPr>
          <p:spPr>
            <a:xfrm>
              <a:off x="2311969" y="1293557"/>
              <a:ext cx="1921802" cy="1724743"/>
            </a:xfrm>
            <a:prstGeom prst="roundRect">
              <a:avLst>
                <a:gd name="adj" fmla="val 16667"/>
              </a:avLst>
            </a:prstGeom>
            <a:solidFill>
              <a:srgbClr val="A5A5A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4" name="Google Shape;254;p38"/>
            <p:cNvSpPr txBox="1"/>
            <p:nvPr/>
          </p:nvSpPr>
          <p:spPr>
            <a:xfrm>
              <a:off x="2396164" y="1377752"/>
              <a:ext cx="1753412" cy="1556353"/>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rgbClr val="000000"/>
                </a:buClr>
                <a:buSzPts val="2100"/>
                <a:buFont typeface="Arial"/>
                <a:buNone/>
              </a:pPr>
              <a:r>
                <a:rPr lang="lt-LT" sz="2100" b="0" i="0" u="none" strike="noStrike" cap="none">
                  <a:solidFill>
                    <a:schemeClr val="lt1"/>
                  </a:solidFill>
                  <a:latin typeface="Calibri"/>
                  <a:ea typeface="Calibri"/>
                  <a:cs typeface="Calibri"/>
                  <a:sym typeface="Calibri"/>
                </a:rPr>
                <a:t>Informacija įvertinama pagal metodologiją</a:t>
              </a:r>
              <a:endParaRPr sz="2100" b="0" i="0" u="none" strike="noStrike" cap="none">
                <a:solidFill>
                  <a:schemeClr val="lt1"/>
                </a:solidFill>
                <a:latin typeface="Calibri"/>
                <a:ea typeface="Calibri"/>
                <a:cs typeface="Calibri"/>
                <a:sym typeface="Calibri"/>
              </a:endParaRPr>
            </a:p>
          </p:txBody>
        </p:sp>
        <p:sp>
          <p:nvSpPr>
            <p:cNvPr id="255" name="Google Shape;255;p38"/>
            <p:cNvSpPr/>
            <p:nvPr/>
          </p:nvSpPr>
          <p:spPr>
            <a:xfrm>
              <a:off x="4487398" y="1293557"/>
              <a:ext cx="1921802" cy="1724743"/>
            </a:xfrm>
            <a:prstGeom prst="roundRect">
              <a:avLst>
                <a:gd name="adj" fmla="val 16667"/>
              </a:avLst>
            </a:prstGeom>
            <a:solidFill>
              <a:srgbClr val="A5A5A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6" name="Google Shape;256;p38"/>
            <p:cNvSpPr txBox="1"/>
            <p:nvPr/>
          </p:nvSpPr>
          <p:spPr>
            <a:xfrm>
              <a:off x="4571593" y="1377752"/>
              <a:ext cx="1753412" cy="1556353"/>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rgbClr val="000000"/>
                </a:buClr>
                <a:buSzPts val="2100"/>
                <a:buFont typeface="Arial"/>
                <a:buNone/>
              </a:pPr>
              <a:r>
                <a:rPr lang="lt-LT" sz="2100" b="0" i="0" u="none" strike="noStrike" cap="none">
                  <a:solidFill>
                    <a:schemeClr val="lt1"/>
                  </a:solidFill>
                  <a:latin typeface="Calibri"/>
                  <a:ea typeface="Calibri"/>
                  <a:cs typeface="Calibri"/>
                  <a:sym typeface="Calibri"/>
                </a:rPr>
                <a:t>Kokybės kontrolė, konsultacija su metodologijos kūrėjais</a:t>
              </a:r>
              <a:endParaRPr sz="2100" b="0" i="0" u="none" strike="noStrike" cap="none">
                <a:solidFill>
                  <a:schemeClr val="lt1"/>
                </a:solidFill>
                <a:latin typeface="Calibri"/>
                <a:ea typeface="Calibri"/>
                <a:cs typeface="Calibri"/>
                <a:sym typeface="Calibri"/>
              </a:endParaRPr>
            </a:p>
          </p:txBody>
        </p:sp>
        <p:sp>
          <p:nvSpPr>
            <p:cNvPr id="257" name="Google Shape;257;p38"/>
            <p:cNvSpPr/>
            <p:nvPr/>
          </p:nvSpPr>
          <p:spPr>
            <a:xfrm>
              <a:off x="6634250" y="1303077"/>
              <a:ext cx="1921802" cy="1724743"/>
            </a:xfrm>
            <a:prstGeom prst="roundRect">
              <a:avLst>
                <a:gd name="adj" fmla="val 16667"/>
              </a:avLst>
            </a:prstGeom>
            <a:solidFill>
              <a:srgbClr val="A5A5A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Google Shape;258;p38"/>
            <p:cNvSpPr txBox="1"/>
            <p:nvPr/>
          </p:nvSpPr>
          <p:spPr>
            <a:xfrm>
              <a:off x="6718445" y="1387272"/>
              <a:ext cx="1753412" cy="1556353"/>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rgbClr val="000000"/>
                </a:buClr>
                <a:buSzPts val="2100"/>
                <a:buFont typeface="Arial"/>
                <a:buNone/>
              </a:pPr>
              <a:r>
                <a:rPr lang="lt-LT" sz="2100" b="0" i="0" u="none" strike="noStrike" cap="none">
                  <a:solidFill>
                    <a:schemeClr val="lt1"/>
                  </a:solidFill>
                  <a:latin typeface="Calibri"/>
                  <a:ea typeface="Calibri"/>
                  <a:cs typeface="Calibri"/>
                  <a:sym typeface="Calibri"/>
                </a:rPr>
                <a:t>Surenkamas grįžtamasis ryšys iš bankų</a:t>
              </a:r>
              <a:endParaRPr sz="2100" b="0" i="0" u="none" strike="noStrike" cap="none">
                <a:solidFill>
                  <a:schemeClr val="lt1"/>
                </a:solidFill>
                <a:latin typeface="Calibri"/>
                <a:ea typeface="Calibri"/>
                <a:cs typeface="Calibri"/>
                <a:sym typeface="Calibri"/>
              </a:endParaRPr>
            </a:p>
          </p:txBody>
        </p:sp>
        <p:sp>
          <p:nvSpPr>
            <p:cNvPr id="259" name="Google Shape;259;p38"/>
            <p:cNvSpPr/>
            <p:nvPr/>
          </p:nvSpPr>
          <p:spPr>
            <a:xfrm>
              <a:off x="8790627" y="1312615"/>
              <a:ext cx="1921802" cy="1724743"/>
            </a:xfrm>
            <a:prstGeom prst="roundRect">
              <a:avLst>
                <a:gd name="adj" fmla="val 16667"/>
              </a:avLst>
            </a:prstGeom>
            <a:solidFill>
              <a:srgbClr val="A5A5A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38"/>
            <p:cNvSpPr txBox="1"/>
            <p:nvPr/>
          </p:nvSpPr>
          <p:spPr>
            <a:xfrm>
              <a:off x="8874822" y="1396810"/>
              <a:ext cx="1753412" cy="1556353"/>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rgbClr val="000000"/>
                </a:buClr>
                <a:buSzPts val="2100"/>
                <a:buFont typeface="Arial"/>
                <a:buNone/>
              </a:pPr>
              <a:r>
                <a:rPr lang="lt-LT" sz="2100" b="0" i="0" u="none" strike="noStrike" cap="none">
                  <a:solidFill>
                    <a:schemeClr val="lt1"/>
                  </a:solidFill>
                  <a:latin typeface="Calibri"/>
                  <a:ea typeface="Calibri"/>
                  <a:cs typeface="Calibri"/>
                  <a:sym typeface="Calibri"/>
                </a:rPr>
                <a:t>Paskutiniai pakeitimai bei atsakymas bankams</a:t>
              </a:r>
              <a:endParaRPr sz="2100" b="0" i="0" u="none" strike="noStrike" cap="none">
                <a:solidFill>
                  <a:schemeClr val="lt1"/>
                </a:solidFill>
                <a:latin typeface="Calibri"/>
                <a:ea typeface="Calibri"/>
                <a:cs typeface="Calibri"/>
                <a:sym typeface="Calibri"/>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lt-LT" b="1"/>
              <a:t>Iššūkiai</a:t>
            </a:r>
            <a:endParaRPr/>
          </a:p>
        </p:txBody>
      </p:sp>
      <p:sp>
        <p:nvSpPr>
          <p:cNvPr id="266" name="Google Shape;266;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400"/>
              <a:buChar char="•"/>
            </a:pPr>
            <a:r>
              <a:rPr lang="lt-LT" sz="2400"/>
              <a:t>Viešai skelbiamos informacijos stoka.</a:t>
            </a:r>
            <a:endParaRPr/>
          </a:p>
          <a:p>
            <a:pPr marL="228600" lvl="0" indent="-228600" algn="l" rtl="0">
              <a:lnSpc>
                <a:spcPct val="90000"/>
              </a:lnSpc>
              <a:spcBef>
                <a:spcPts val="1000"/>
              </a:spcBef>
              <a:spcAft>
                <a:spcPts val="0"/>
              </a:spcAft>
              <a:buClr>
                <a:schemeClr val="dk1"/>
              </a:buClr>
              <a:buSzPts val="2400"/>
              <a:buChar char="•"/>
            </a:pPr>
            <a:r>
              <a:rPr lang="lt-LT" sz="2400"/>
              <a:t>Riboti atsakymai iš kai kurių bankų.</a:t>
            </a:r>
            <a:endParaRPr sz="2400"/>
          </a:p>
          <a:p>
            <a:pPr marL="228600" lvl="0" indent="0" algn="l" rtl="0">
              <a:lnSpc>
                <a:spcPct val="90000"/>
              </a:lnSpc>
              <a:spcBef>
                <a:spcPts val="1000"/>
              </a:spcBef>
              <a:spcAft>
                <a:spcPts val="0"/>
              </a:spcAft>
              <a:buSzPts val="1800"/>
              <a:buNone/>
            </a:pPr>
            <a:endParaRPr sz="2400"/>
          </a:p>
          <a:p>
            <a:pPr marL="0" lvl="0" indent="0" algn="l" rtl="0">
              <a:lnSpc>
                <a:spcPct val="115000"/>
              </a:lnSpc>
              <a:spcBef>
                <a:spcPts val="0"/>
              </a:spcBef>
              <a:spcAft>
                <a:spcPts val="0"/>
              </a:spcAft>
              <a:buClr>
                <a:schemeClr val="dk1"/>
              </a:buClr>
              <a:buSzPts val="1100"/>
              <a:buFont typeface="Arial"/>
              <a:buNone/>
            </a:pPr>
            <a:r>
              <a:rPr lang="lt-LT" sz="2100">
                <a:latin typeface="Arial"/>
                <a:ea typeface="Arial"/>
                <a:cs typeface="Arial"/>
                <a:sym typeface="Arial"/>
              </a:rPr>
              <a:t>Antrojo tyrimo metu šie iššūkiai sumažėjo. </a:t>
            </a:r>
            <a:endParaRPr sz="3400"/>
          </a:p>
        </p:txBody>
      </p:sp>
      <p:pic>
        <p:nvPicPr>
          <p:cNvPr id="267" name="Google Shape;267;p6" descr="C:\Users\Kestutis\Desktop\Clean\logotipas_VA.jpg"/>
          <p:cNvPicPr preferRelativeResize="0"/>
          <p:nvPr/>
        </p:nvPicPr>
        <p:blipFill rotWithShape="1">
          <a:blip r:embed="rId3">
            <a:alphaModFix/>
          </a:blip>
          <a:srcRect/>
          <a:stretch/>
        </p:blipFill>
        <p:spPr>
          <a:xfrm>
            <a:off x="702388" y="5533810"/>
            <a:ext cx="2100623" cy="920073"/>
          </a:xfrm>
          <a:prstGeom prst="rect">
            <a:avLst/>
          </a:prstGeom>
          <a:noFill/>
          <a:ln>
            <a:noFill/>
          </a:ln>
        </p:spPr>
      </p:pic>
      <p:sp>
        <p:nvSpPr>
          <p:cNvPr id="268" name="Google Shape;268;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g10a11b6178e_2_1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lt-LT" b="1"/>
              <a:t>Tyrimo tikslas</a:t>
            </a:r>
            <a:endParaRPr/>
          </a:p>
        </p:txBody>
      </p:sp>
      <p:sp>
        <p:nvSpPr>
          <p:cNvPr id="94" name="Google Shape;94;g10a11b6178e_2_1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400"/>
              <a:buNone/>
            </a:pPr>
            <a:r>
              <a:rPr lang="lt-LT" sz="2600"/>
              <a:t>Šio tyrimo tikslas – įvertinti Lietuvoje veikiančių bankų vykdomą tvarumo politiką ir pateikti gautą informaciją vartotojams.</a:t>
            </a:r>
            <a:endParaRPr sz="2600"/>
          </a:p>
          <a:p>
            <a:pPr marL="0" lvl="0" indent="0" algn="l" rtl="0">
              <a:lnSpc>
                <a:spcPct val="90000"/>
              </a:lnSpc>
              <a:spcBef>
                <a:spcPts val="1000"/>
              </a:spcBef>
              <a:spcAft>
                <a:spcPts val="0"/>
              </a:spcAft>
              <a:buSzPts val="2400"/>
              <a:buNone/>
            </a:pPr>
            <a:endParaRPr sz="2600"/>
          </a:p>
          <a:p>
            <a:pPr marL="0" lvl="0" indent="0" algn="l" rtl="0">
              <a:lnSpc>
                <a:spcPct val="90000"/>
              </a:lnSpc>
              <a:spcBef>
                <a:spcPts val="1000"/>
              </a:spcBef>
              <a:spcAft>
                <a:spcPts val="0"/>
              </a:spcAft>
              <a:buSzPts val="2400"/>
              <a:buNone/>
            </a:pPr>
            <a:r>
              <a:rPr lang="lt-LT" sz="2600"/>
              <a:t>Pasirinkti bankai:</a:t>
            </a:r>
            <a:endParaRPr sz="2600"/>
          </a:p>
          <a:p>
            <a:pPr marL="457200" lvl="0" indent="-393700" algn="l" rtl="0">
              <a:lnSpc>
                <a:spcPct val="90000"/>
              </a:lnSpc>
              <a:spcBef>
                <a:spcPts val="1000"/>
              </a:spcBef>
              <a:spcAft>
                <a:spcPts val="0"/>
              </a:spcAft>
              <a:buSzPts val="2600"/>
              <a:buChar char="•"/>
            </a:pPr>
            <a:r>
              <a:rPr lang="lt-LT" sz="2600"/>
              <a:t>Swedbank</a:t>
            </a:r>
            <a:endParaRPr sz="2600"/>
          </a:p>
          <a:p>
            <a:pPr marL="457200" lvl="0" indent="-393700" algn="l" rtl="0">
              <a:lnSpc>
                <a:spcPct val="90000"/>
              </a:lnSpc>
              <a:spcBef>
                <a:spcPts val="0"/>
              </a:spcBef>
              <a:spcAft>
                <a:spcPts val="0"/>
              </a:spcAft>
              <a:buSzPts val="2600"/>
              <a:buChar char="•"/>
            </a:pPr>
            <a:r>
              <a:rPr lang="lt-LT" sz="2600"/>
              <a:t>SEB</a:t>
            </a:r>
            <a:endParaRPr sz="2600"/>
          </a:p>
          <a:p>
            <a:pPr marL="457200" lvl="0" indent="-393700" algn="l" rtl="0">
              <a:lnSpc>
                <a:spcPct val="90000"/>
              </a:lnSpc>
              <a:spcBef>
                <a:spcPts val="0"/>
              </a:spcBef>
              <a:spcAft>
                <a:spcPts val="0"/>
              </a:spcAft>
              <a:buSzPts val="2600"/>
              <a:buChar char="•"/>
            </a:pPr>
            <a:r>
              <a:rPr lang="lt-LT" sz="2600"/>
              <a:t>Luminor</a:t>
            </a:r>
            <a:endParaRPr sz="2600"/>
          </a:p>
          <a:p>
            <a:pPr marL="457200" lvl="0" indent="-393700" algn="l" rtl="0">
              <a:lnSpc>
                <a:spcPct val="90000"/>
              </a:lnSpc>
              <a:spcBef>
                <a:spcPts val="0"/>
              </a:spcBef>
              <a:spcAft>
                <a:spcPts val="0"/>
              </a:spcAft>
              <a:buSzPts val="2600"/>
              <a:buChar char="•"/>
            </a:pPr>
            <a:r>
              <a:rPr lang="lt-LT" sz="2600"/>
              <a:t>Citadele</a:t>
            </a:r>
            <a:endParaRPr sz="2600"/>
          </a:p>
          <a:p>
            <a:pPr marL="457200" lvl="0" indent="-393700" algn="l" rtl="0">
              <a:lnSpc>
                <a:spcPct val="90000"/>
              </a:lnSpc>
              <a:spcBef>
                <a:spcPts val="0"/>
              </a:spcBef>
              <a:spcAft>
                <a:spcPts val="0"/>
              </a:spcAft>
              <a:buSzPts val="2600"/>
              <a:buChar char="•"/>
            </a:pPr>
            <a:r>
              <a:rPr lang="lt-LT" sz="2600"/>
              <a:t>Šiaulių bankas</a:t>
            </a:r>
            <a:endParaRPr sz="2600"/>
          </a:p>
          <a:p>
            <a:pPr marL="457200" lvl="0" indent="-393700" algn="l" rtl="0">
              <a:lnSpc>
                <a:spcPct val="90000"/>
              </a:lnSpc>
              <a:spcBef>
                <a:spcPts val="0"/>
              </a:spcBef>
              <a:spcAft>
                <a:spcPts val="0"/>
              </a:spcAft>
              <a:buSzPts val="2600"/>
              <a:buChar char="•"/>
            </a:pPr>
            <a:r>
              <a:rPr lang="lt-LT" sz="2600"/>
              <a:t>Medicinos bankas</a:t>
            </a:r>
            <a:endParaRPr sz="2600"/>
          </a:p>
          <a:p>
            <a:pPr marL="0" lvl="0" indent="0" algn="l" rtl="0">
              <a:lnSpc>
                <a:spcPct val="90000"/>
              </a:lnSpc>
              <a:spcBef>
                <a:spcPts val="1000"/>
              </a:spcBef>
              <a:spcAft>
                <a:spcPts val="0"/>
              </a:spcAft>
              <a:buSzPts val="1800"/>
              <a:buNone/>
            </a:pPr>
            <a:endParaRPr sz="2600"/>
          </a:p>
        </p:txBody>
      </p:sp>
      <p:pic>
        <p:nvPicPr>
          <p:cNvPr id="95" name="Google Shape;95;g10a11b6178e_2_19" descr="C:\Users\Kestutis\Desktop\Clean\logotipas_VA.jpg"/>
          <p:cNvPicPr preferRelativeResize="0"/>
          <p:nvPr/>
        </p:nvPicPr>
        <p:blipFill rotWithShape="1">
          <a:blip r:embed="rId3">
            <a:alphaModFix/>
          </a:blip>
          <a:srcRect/>
          <a:stretch/>
        </p:blipFill>
        <p:spPr>
          <a:xfrm>
            <a:off x="702388" y="5533810"/>
            <a:ext cx="2100623" cy="920073"/>
          </a:xfrm>
          <a:prstGeom prst="rect">
            <a:avLst/>
          </a:prstGeom>
          <a:noFill/>
          <a:ln>
            <a:noFill/>
          </a:ln>
        </p:spPr>
      </p:pic>
      <p:sp>
        <p:nvSpPr>
          <p:cNvPr id="96" name="Google Shape;96;g10a11b6178e_2_1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lt-LT" b="1"/>
              <a:t>Rekomendacijos</a:t>
            </a:r>
            <a:endParaRPr/>
          </a:p>
        </p:txBody>
      </p:sp>
      <p:sp>
        <p:nvSpPr>
          <p:cNvPr id="274" name="Google Shape;274;p9"/>
          <p:cNvSpPr txBox="1">
            <a:spLocks noGrp="1"/>
          </p:cNvSpPr>
          <p:nvPr>
            <p:ph type="body" idx="1"/>
          </p:nvPr>
        </p:nvSpPr>
        <p:spPr>
          <a:xfrm>
            <a:off x="838200" y="1549185"/>
            <a:ext cx="10515600" cy="4089615"/>
          </a:xfrm>
          <a:prstGeom prst="rect">
            <a:avLst/>
          </a:prstGeom>
          <a:noFill/>
          <a:ln>
            <a:noFill/>
          </a:ln>
        </p:spPr>
        <p:txBody>
          <a:bodyPr spcFirstLastPara="1" wrap="square" lIns="91425" tIns="45700" rIns="91425" bIns="45700" anchor="t" anchorCtr="0">
            <a:normAutofit/>
          </a:bodyPr>
          <a:lstStyle/>
          <a:p>
            <a:pPr marL="228600" lvl="0" indent="-228600" algn="l" rtl="0">
              <a:lnSpc>
                <a:spcPct val="115000"/>
              </a:lnSpc>
              <a:spcBef>
                <a:spcPts val="0"/>
              </a:spcBef>
              <a:spcAft>
                <a:spcPts val="0"/>
              </a:spcAft>
              <a:buClr>
                <a:srgbClr val="000000"/>
              </a:buClr>
              <a:buSzPts val="1900"/>
              <a:buFont typeface="Calibri"/>
              <a:buAutoNum type="arabicParenR"/>
            </a:pPr>
            <a:r>
              <a:rPr lang="lt-LT" sz="1900">
                <a:latin typeface="Arial"/>
                <a:ea typeface="Arial"/>
                <a:cs typeface="Arial"/>
                <a:sym typeface="Arial"/>
              </a:rPr>
              <a:t> užtikrinti, kad aplinkosaugos, socialiniai bei valdysenos veiksniai (ESG) būtų įgyvendinami plačiu mastu visoje banko veikloje, būtų tinkamai aprašomi ir vykdomi pagal priimtas vidines politikas;</a:t>
            </a:r>
            <a:endParaRPr/>
          </a:p>
          <a:p>
            <a:pPr marL="228600" lvl="0" indent="-228600" algn="l" rtl="0">
              <a:lnSpc>
                <a:spcPct val="115000"/>
              </a:lnSpc>
              <a:spcBef>
                <a:spcPts val="0"/>
              </a:spcBef>
              <a:spcAft>
                <a:spcPts val="0"/>
              </a:spcAft>
              <a:buClr>
                <a:srgbClr val="000000"/>
              </a:buClr>
              <a:buSzPts val="1900"/>
              <a:buFont typeface="Calibri"/>
              <a:buAutoNum type="arabicParenR"/>
            </a:pPr>
            <a:r>
              <a:rPr lang="lt-LT" sz="1900">
                <a:latin typeface="Arial"/>
                <a:ea typeface="Arial"/>
                <a:cs typeface="Arial"/>
                <a:sym typeface="Arial"/>
              </a:rPr>
              <a:t> tiksliai  nurodyti, kuriuose bankų veiklos sektoriuose (pvz., kredituojant tam tikras ekonomines veiklas) yra taikoma viešai publikuojama bankų tvarumo politiką rodanti informacija. Taip pat siūlome atskirai identifikuoti bankų nuosavų investicijų srityje ir klientų finansavimo srityje naudojamus dokumentus (politikas);</a:t>
            </a:r>
            <a:endParaRPr/>
          </a:p>
          <a:p>
            <a:pPr marL="228600" lvl="0" indent="-228600" algn="l" rtl="0">
              <a:lnSpc>
                <a:spcPct val="115000"/>
              </a:lnSpc>
              <a:spcBef>
                <a:spcPts val="0"/>
              </a:spcBef>
              <a:spcAft>
                <a:spcPts val="0"/>
              </a:spcAft>
              <a:buClr>
                <a:srgbClr val="000000"/>
              </a:buClr>
              <a:buSzPts val="1900"/>
              <a:buFont typeface="Calibri"/>
              <a:buAutoNum type="arabicParenR"/>
            </a:pPr>
            <a:r>
              <a:rPr lang="lt-LT" sz="1900">
                <a:latin typeface="Arial"/>
                <a:ea typeface="Arial"/>
                <a:cs typeface="Arial"/>
                <a:sym typeface="Arial"/>
              </a:rPr>
              <a:t> pateikti aiškią, suprantamą, viešą informaciją apie taikomas tvarumą skatinančias politikas klientams ir visiems vartotojams;</a:t>
            </a:r>
            <a:endParaRPr/>
          </a:p>
          <a:p>
            <a:pPr marL="228600" lvl="0" indent="-228600" algn="l" rtl="0">
              <a:lnSpc>
                <a:spcPct val="115000"/>
              </a:lnSpc>
              <a:spcBef>
                <a:spcPts val="0"/>
              </a:spcBef>
              <a:spcAft>
                <a:spcPts val="0"/>
              </a:spcAft>
              <a:buClr>
                <a:srgbClr val="000000"/>
              </a:buClr>
              <a:buSzPts val="1900"/>
              <a:buFont typeface="Calibri"/>
              <a:buAutoNum type="arabicParenR"/>
            </a:pPr>
            <a:r>
              <a:rPr lang="lt-LT" sz="1900">
                <a:latin typeface="Arial"/>
                <a:ea typeface="Arial"/>
                <a:cs typeface="Arial"/>
                <a:sym typeface="Arial"/>
              </a:rPr>
              <a:t> aktyviai kurti ir įgyvendinti tvarumo politiką, kuri atitiktų tarptautinius standartus;</a:t>
            </a:r>
            <a:endParaRPr/>
          </a:p>
          <a:p>
            <a:pPr marL="228600" lvl="0" indent="-228600" algn="l" rtl="0">
              <a:lnSpc>
                <a:spcPct val="115000"/>
              </a:lnSpc>
              <a:spcBef>
                <a:spcPts val="0"/>
              </a:spcBef>
              <a:spcAft>
                <a:spcPts val="0"/>
              </a:spcAft>
              <a:buClr>
                <a:srgbClr val="000000"/>
              </a:buClr>
              <a:buSzPts val="1900"/>
              <a:buFont typeface="Calibri"/>
              <a:buAutoNum type="arabicParenR"/>
            </a:pPr>
            <a:r>
              <a:rPr lang="lt-LT" sz="1900">
                <a:latin typeface="Arial"/>
                <a:ea typeface="Arial"/>
                <a:cs typeface="Arial"/>
                <a:sym typeface="Arial"/>
              </a:rPr>
              <a:t> prisidėti kuriant tvarią finansų sektoriaus ekosistemą;</a:t>
            </a:r>
            <a:endParaRPr/>
          </a:p>
          <a:p>
            <a:pPr marL="228600" lvl="0" indent="-228600" algn="l" rtl="0">
              <a:lnSpc>
                <a:spcPct val="115000"/>
              </a:lnSpc>
              <a:spcBef>
                <a:spcPts val="0"/>
              </a:spcBef>
              <a:spcAft>
                <a:spcPts val="0"/>
              </a:spcAft>
              <a:buClr>
                <a:srgbClr val="000000"/>
              </a:buClr>
              <a:buSzPts val="1900"/>
              <a:buFont typeface="Calibri"/>
              <a:buAutoNum type="arabicParenR"/>
            </a:pPr>
            <a:r>
              <a:rPr lang="lt-LT" sz="1900">
                <a:latin typeface="Arial"/>
                <a:ea typeface="Arial"/>
                <a:cs typeface="Arial"/>
                <a:sym typeface="Arial"/>
              </a:rPr>
              <a:t> skatinti naujų talentų, darbuotojų paiešką darnaus finansavimo klausimais bankuose.</a:t>
            </a:r>
            <a:endParaRPr/>
          </a:p>
        </p:txBody>
      </p:sp>
      <p:pic>
        <p:nvPicPr>
          <p:cNvPr id="275" name="Google Shape;275;p9" descr="C:\Users\Kestutis\Desktop\Clean\logotipas_VA.jpg"/>
          <p:cNvPicPr preferRelativeResize="0"/>
          <p:nvPr/>
        </p:nvPicPr>
        <p:blipFill rotWithShape="1">
          <a:blip r:embed="rId3">
            <a:alphaModFix/>
          </a:blip>
          <a:srcRect/>
          <a:stretch/>
        </p:blipFill>
        <p:spPr>
          <a:xfrm>
            <a:off x="688188" y="5801410"/>
            <a:ext cx="2100623" cy="920073"/>
          </a:xfrm>
          <a:prstGeom prst="rect">
            <a:avLst/>
          </a:prstGeom>
          <a:noFill/>
          <a:ln>
            <a:noFill/>
          </a:ln>
        </p:spPr>
      </p:pic>
      <p:sp>
        <p:nvSpPr>
          <p:cNvPr id="276" name="Google Shape;276;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0"/>
          <p:cNvSpPr txBox="1">
            <a:spLocks noGrp="1"/>
          </p:cNvSpPr>
          <p:nvPr>
            <p:ph type="title"/>
          </p:nvPr>
        </p:nvSpPr>
        <p:spPr>
          <a:xfrm>
            <a:off x="838200" y="2103437"/>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8000"/>
              <a:buFont typeface="Calibri"/>
              <a:buNone/>
            </a:pPr>
            <a:r>
              <a:rPr lang="lt-LT" sz="8000"/>
              <a:t>Ačiū!</a:t>
            </a:r>
            <a:endParaRPr sz="8000"/>
          </a:p>
        </p:txBody>
      </p:sp>
      <p:sp>
        <p:nvSpPr>
          <p:cNvPr id="282" name="Google Shape;282;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21</a:t>
            </a:fld>
            <a:endParaRPr/>
          </a:p>
        </p:txBody>
      </p:sp>
      <p:pic>
        <p:nvPicPr>
          <p:cNvPr id="283" name="Google Shape;283;p10" descr="A collection of circles in various sizes and patterns"/>
          <p:cNvPicPr preferRelativeResize="0"/>
          <p:nvPr/>
        </p:nvPicPr>
        <p:blipFill rotWithShape="1">
          <a:blip r:embed="rId3">
            <a:alphaModFix/>
          </a:blip>
          <a:srcRect/>
          <a:stretch/>
        </p:blipFill>
        <p:spPr>
          <a:xfrm>
            <a:off x="7620009" y="103900"/>
            <a:ext cx="4572000" cy="4572000"/>
          </a:xfrm>
          <a:prstGeom prst="rect">
            <a:avLst/>
          </a:prstGeom>
          <a:noFill/>
          <a:ln>
            <a:noFill/>
          </a:ln>
        </p:spPr>
      </p:pic>
      <p:pic>
        <p:nvPicPr>
          <p:cNvPr id="284" name="Google Shape;284;p10"/>
          <p:cNvPicPr preferRelativeResize="0"/>
          <p:nvPr/>
        </p:nvPicPr>
        <p:blipFill rotWithShape="1">
          <a:blip r:embed="rId4">
            <a:alphaModFix/>
          </a:blip>
          <a:srcRect/>
          <a:stretch/>
        </p:blipFill>
        <p:spPr>
          <a:xfrm>
            <a:off x="431801" y="5125247"/>
            <a:ext cx="9677400" cy="155019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lt-LT" b="1"/>
              <a:t>Tyrimo nauda</a:t>
            </a:r>
            <a:endParaRPr b="1"/>
          </a:p>
        </p:txBody>
      </p:sp>
      <p:sp>
        <p:nvSpPr>
          <p:cNvPr id="102" name="Google Shape;102;p24"/>
          <p:cNvSpPr txBox="1">
            <a:spLocks noGrp="1"/>
          </p:cNvSpPr>
          <p:nvPr>
            <p:ph type="body" idx="1"/>
          </p:nvPr>
        </p:nvSpPr>
        <p:spPr>
          <a:xfrm>
            <a:off x="6013425" y="1911550"/>
            <a:ext cx="4441200" cy="4351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lt-LT" sz="2600"/>
              <a:t>Bankams:</a:t>
            </a:r>
            <a:endParaRPr sz="2600"/>
          </a:p>
          <a:p>
            <a:pPr marL="457200" marR="0" lvl="0" indent="-342900" algn="l" rtl="0">
              <a:lnSpc>
                <a:spcPct val="90000"/>
              </a:lnSpc>
              <a:spcBef>
                <a:spcPts val="1000"/>
              </a:spcBef>
              <a:spcAft>
                <a:spcPts val="0"/>
              </a:spcAft>
              <a:buSzPts val="1800"/>
              <a:buChar char="●"/>
            </a:pPr>
            <a:r>
              <a:rPr lang="lt-LT" sz="2600"/>
              <a:t>Bankai turės galimybę palyginti savo veiklos rezultatus tvarių finansų srityje su kitais šalyje veikiančiais bankais.</a:t>
            </a:r>
            <a:endParaRPr sz="2600"/>
          </a:p>
        </p:txBody>
      </p:sp>
      <p:sp>
        <p:nvSpPr>
          <p:cNvPr id="103" name="Google Shape;10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3</a:t>
            </a:fld>
            <a:endParaRPr/>
          </a:p>
        </p:txBody>
      </p:sp>
      <p:pic>
        <p:nvPicPr>
          <p:cNvPr id="104" name="Google Shape;104;p24" descr="C:\Users\Kestutis\Desktop\Clean\logotipas_VA.jpg"/>
          <p:cNvPicPr preferRelativeResize="0"/>
          <p:nvPr/>
        </p:nvPicPr>
        <p:blipFill rotWithShape="1">
          <a:blip r:embed="rId3">
            <a:alphaModFix/>
          </a:blip>
          <a:srcRect/>
          <a:stretch/>
        </p:blipFill>
        <p:spPr>
          <a:xfrm>
            <a:off x="702388" y="5533810"/>
            <a:ext cx="2100623" cy="920073"/>
          </a:xfrm>
          <a:prstGeom prst="rect">
            <a:avLst/>
          </a:prstGeom>
          <a:noFill/>
          <a:ln>
            <a:noFill/>
          </a:ln>
        </p:spPr>
      </p:pic>
      <p:sp>
        <p:nvSpPr>
          <p:cNvPr id="105" name="Google Shape;105;p24"/>
          <p:cNvSpPr txBox="1">
            <a:spLocks noGrp="1"/>
          </p:cNvSpPr>
          <p:nvPr>
            <p:ph type="body" idx="1"/>
          </p:nvPr>
        </p:nvSpPr>
        <p:spPr>
          <a:xfrm>
            <a:off x="1572225" y="1911550"/>
            <a:ext cx="4441200" cy="4351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lt-LT" sz="2600"/>
              <a:t>Vartotojams:</a:t>
            </a:r>
            <a:endParaRPr sz="2600"/>
          </a:p>
          <a:p>
            <a:pPr marL="457200" lvl="0" indent="-342900" algn="l" rtl="0">
              <a:lnSpc>
                <a:spcPct val="90000"/>
              </a:lnSpc>
              <a:spcBef>
                <a:spcPts val="1000"/>
              </a:spcBef>
              <a:spcAft>
                <a:spcPts val="0"/>
              </a:spcAft>
              <a:buSzPts val="1800"/>
              <a:buChar char="●"/>
            </a:pPr>
            <a:r>
              <a:rPr lang="lt-LT" sz="2600"/>
              <a:t>Bankų klientai (vartotojai) turės galimybę patikrinti savo bankų tvarumo reitingą.</a:t>
            </a:r>
            <a:endParaRPr sz="26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lt-LT" b="1"/>
              <a:t>Metodologija</a:t>
            </a:r>
            <a:endParaRPr/>
          </a:p>
        </p:txBody>
      </p:sp>
      <p:sp>
        <p:nvSpPr>
          <p:cNvPr id="111" name="Google Shape;111;p26"/>
          <p:cNvSpPr txBox="1">
            <a:spLocks noGrp="1"/>
          </p:cNvSpPr>
          <p:nvPr>
            <p:ph type="body" idx="1"/>
          </p:nvPr>
        </p:nvSpPr>
        <p:spPr>
          <a:xfrm>
            <a:off x="838200" y="1436575"/>
            <a:ext cx="10515600" cy="4351200"/>
          </a:xfrm>
          <a:prstGeom prst="rect">
            <a:avLst/>
          </a:prstGeom>
          <a:noFill/>
          <a:ln>
            <a:noFill/>
          </a:ln>
        </p:spPr>
        <p:txBody>
          <a:bodyPr spcFirstLastPara="1" wrap="square" lIns="91425" tIns="45700" rIns="91425" bIns="45700" anchor="t" anchorCtr="0">
            <a:normAutofit/>
          </a:bodyPr>
          <a:lstStyle/>
          <a:p>
            <a:pPr marL="269999" lvl="0" indent="-269999" algn="l" rtl="0">
              <a:lnSpc>
                <a:spcPct val="90000"/>
              </a:lnSpc>
              <a:spcBef>
                <a:spcPts val="1000"/>
              </a:spcBef>
              <a:spcAft>
                <a:spcPts val="0"/>
              </a:spcAft>
              <a:buSzPts val="2600"/>
              <a:buChar char="•"/>
            </a:pPr>
            <a:r>
              <a:rPr lang="lt-LT" sz="2600"/>
              <a:t>Tyrimui pritaikyta „Fair Finance International“ metodologija</a:t>
            </a:r>
            <a:endParaRPr sz="2600"/>
          </a:p>
          <a:p>
            <a:pPr marL="269999" lvl="0" indent="-269999" algn="l" rtl="0">
              <a:lnSpc>
                <a:spcPct val="90000"/>
              </a:lnSpc>
              <a:spcBef>
                <a:spcPts val="1000"/>
              </a:spcBef>
              <a:spcAft>
                <a:spcPts val="0"/>
              </a:spcAft>
              <a:buClr>
                <a:schemeClr val="dk1"/>
              </a:buClr>
              <a:buSzPts val="2600"/>
              <a:buChar char="•"/>
            </a:pPr>
            <a:r>
              <a:rPr lang="lt-LT" sz="2600"/>
              <a:t>Metodologija remiasi</a:t>
            </a:r>
            <a:r>
              <a:rPr lang="lt-LT" sz="2600" b="1"/>
              <a:t> 422</a:t>
            </a:r>
            <a:r>
              <a:rPr lang="lt-LT" sz="2600"/>
              <a:t> tarptautiniais standartais, direktyvomis, gairėmis, rekomendacijomis</a:t>
            </a:r>
            <a:endParaRPr sz="2600"/>
          </a:p>
          <a:p>
            <a:pPr marL="269999" lvl="0" indent="-269999" algn="l" rtl="0">
              <a:lnSpc>
                <a:spcPct val="90000"/>
              </a:lnSpc>
              <a:spcBef>
                <a:spcPts val="1000"/>
              </a:spcBef>
              <a:spcAft>
                <a:spcPts val="0"/>
              </a:spcAft>
              <a:buSzPts val="2600"/>
              <a:buChar char="•"/>
            </a:pPr>
            <a:r>
              <a:rPr lang="lt-LT" sz="2600"/>
              <a:t>Analizuojamos bankų metinės ataskaitos (finansinių rodiklių, socialinės atsakomybės, tvarumo), taip pat informacija internetinėse svetainėse bei kiti viešai prieinami dokumentai.</a:t>
            </a:r>
            <a:endParaRPr sz="2600"/>
          </a:p>
        </p:txBody>
      </p:sp>
      <p:pic>
        <p:nvPicPr>
          <p:cNvPr id="112" name="Google Shape;112;p26" descr="C:\Users\Kestutis\Desktop\Clean\logotipas_VA.jpg"/>
          <p:cNvPicPr preferRelativeResize="0"/>
          <p:nvPr/>
        </p:nvPicPr>
        <p:blipFill rotWithShape="1">
          <a:blip r:embed="rId3">
            <a:alphaModFix/>
          </a:blip>
          <a:srcRect/>
          <a:stretch/>
        </p:blipFill>
        <p:spPr>
          <a:xfrm>
            <a:off x="702388" y="5533810"/>
            <a:ext cx="2100623" cy="920073"/>
          </a:xfrm>
          <a:prstGeom prst="rect">
            <a:avLst/>
          </a:prstGeom>
          <a:noFill/>
          <a:ln>
            <a:noFill/>
          </a:ln>
        </p:spPr>
      </p:pic>
      <p:sp>
        <p:nvSpPr>
          <p:cNvPr id="113" name="Google Shape;113;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lt-LT" b="1"/>
              <a:t>Temos</a:t>
            </a:r>
            <a:endParaRPr/>
          </a:p>
        </p:txBody>
      </p:sp>
      <p:sp>
        <p:nvSpPr>
          <p:cNvPr id="119" name="Google Shape;119;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5</a:t>
            </a:fld>
            <a:endParaRPr/>
          </a:p>
        </p:txBody>
      </p:sp>
      <p:sp>
        <p:nvSpPr>
          <p:cNvPr id="120" name="Google Shape;120;p27"/>
          <p:cNvSpPr txBox="1"/>
          <p:nvPr/>
        </p:nvSpPr>
        <p:spPr>
          <a:xfrm>
            <a:off x="838200" y="1603192"/>
            <a:ext cx="3286200" cy="2915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620"/>
              <a:buFont typeface="Arial"/>
              <a:buNone/>
            </a:pPr>
            <a:r>
              <a:rPr lang="lt-LT" sz="2620" b="0" i="0" u="none" strike="noStrike" cap="none">
                <a:solidFill>
                  <a:schemeClr val="dk1"/>
                </a:solidFill>
                <a:latin typeface="Calibri"/>
                <a:ea typeface="Calibri"/>
                <a:cs typeface="Calibri"/>
                <a:sym typeface="Calibri"/>
              </a:rPr>
              <a:t>Tyrimo metu buvo vertinama kaip skirtingos temos, persidengiančios su ESG kriterijais, yra atspindėtos bankų viešoje politikoje</a:t>
            </a:r>
            <a:endParaRPr sz="2620" b="0" i="0" u="none" strike="noStrike" cap="none">
              <a:solidFill>
                <a:schemeClr val="dk1"/>
              </a:solidFill>
              <a:latin typeface="Calibri"/>
              <a:ea typeface="Calibri"/>
              <a:cs typeface="Calibri"/>
              <a:sym typeface="Calibri"/>
            </a:endParaRPr>
          </a:p>
        </p:txBody>
      </p:sp>
      <p:pic>
        <p:nvPicPr>
          <p:cNvPr id="121" name="Google Shape;121;p27"/>
          <p:cNvPicPr preferRelativeResize="0"/>
          <p:nvPr/>
        </p:nvPicPr>
        <p:blipFill rotWithShape="1">
          <a:blip r:embed="rId3">
            <a:alphaModFix/>
          </a:blip>
          <a:srcRect/>
          <a:stretch/>
        </p:blipFill>
        <p:spPr>
          <a:xfrm>
            <a:off x="4786125" y="142350"/>
            <a:ext cx="7062075" cy="6573299"/>
          </a:xfrm>
          <a:prstGeom prst="rect">
            <a:avLst/>
          </a:prstGeom>
          <a:noFill/>
          <a:ln>
            <a:noFill/>
          </a:ln>
        </p:spPr>
      </p:pic>
      <p:pic>
        <p:nvPicPr>
          <p:cNvPr id="122" name="Google Shape;122;p27" descr="C:\Users\Kestutis\Desktop\Clean\logotipas_VA.jpg"/>
          <p:cNvPicPr preferRelativeResize="0"/>
          <p:nvPr/>
        </p:nvPicPr>
        <p:blipFill rotWithShape="1">
          <a:blip r:embed="rId4">
            <a:alphaModFix/>
          </a:blip>
          <a:srcRect/>
          <a:stretch/>
        </p:blipFill>
        <p:spPr>
          <a:xfrm>
            <a:off x="838188" y="5795585"/>
            <a:ext cx="2100623" cy="92007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lt-LT" b="1"/>
              <a:t>Klimato kaitos tema</a:t>
            </a:r>
            <a:endParaRPr/>
          </a:p>
        </p:txBody>
      </p:sp>
      <p:sp>
        <p:nvSpPr>
          <p:cNvPr id="128" name="Google Shape;128;p28"/>
          <p:cNvSpPr txBox="1">
            <a:spLocks noGrp="1"/>
          </p:cNvSpPr>
          <p:nvPr>
            <p:ph type="body" idx="1"/>
          </p:nvPr>
        </p:nvSpPr>
        <p:spPr>
          <a:xfrm>
            <a:off x="838200" y="1847850"/>
            <a:ext cx="5086350" cy="4351338"/>
          </a:xfrm>
          <a:prstGeom prst="rect">
            <a:avLst/>
          </a:prstGeom>
          <a:noFill/>
          <a:ln>
            <a:noFill/>
          </a:ln>
        </p:spPr>
        <p:txBody>
          <a:bodyPr spcFirstLastPara="1" wrap="square" lIns="91425" tIns="45700" rIns="91425" bIns="45700" anchor="t" anchorCtr="0">
            <a:normAutofit/>
          </a:bodyPr>
          <a:lstStyle/>
          <a:p>
            <a:pPr marL="457200" lvl="0" indent="-387350" algn="l" rtl="0">
              <a:lnSpc>
                <a:spcPct val="100000"/>
              </a:lnSpc>
              <a:spcBef>
                <a:spcPts val="0"/>
              </a:spcBef>
              <a:spcAft>
                <a:spcPts val="0"/>
              </a:spcAft>
              <a:buSzPts val="2500"/>
              <a:buChar char="•"/>
            </a:pPr>
            <a:r>
              <a:rPr lang="lt-LT" sz="2500"/>
              <a:t>Tiesioginį ir netiesioginį šiltnamio efektą sukeliančių dujų išmetimo statistika</a:t>
            </a:r>
            <a:endParaRPr sz="2500"/>
          </a:p>
          <a:p>
            <a:pPr marL="457200" lvl="0" indent="-387350" algn="l" rtl="0">
              <a:lnSpc>
                <a:spcPct val="100000"/>
              </a:lnSpc>
              <a:spcBef>
                <a:spcPts val="1000"/>
              </a:spcBef>
              <a:spcAft>
                <a:spcPts val="0"/>
              </a:spcAft>
              <a:buSzPts val="2500"/>
              <a:buChar char="•"/>
            </a:pPr>
            <a:r>
              <a:rPr lang="lt-LT" sz="2500"/>
              <a:t>Atsinaujinančių energijos šaltinių diegimas ir skatinimas</a:t>
            </a:r>
            <a:endParaRPr sz="2500"/>
          </a:p>
          <a:p>
            <a:pPr marL="457200" lvl="0" indent="-387350" algn="l" rtl="0">
              <a:lnSpc>
                <a:spcPct val="100000"/>
              </a:lnSpc>
              <a:spcBef>
                <a:spcPts val="1000"/>
              </a:spcBef>
              <a:spcAft>
                <a:spcPts val="0"/>
              </a:spcAft>
              <a:buSzPts val="2500"/>
              <a:buChar char="•"/>
            </a:pPr>
            <a:r>
              <a:rPr lang="lt-LT" sz="2500"/>
              <a:t>Iškastinio kuro toleravimas</a:t>
            </a:r>
            <a:endParaRPr sz="2500"/>
          </a:p>
          <a:p>
            <a:pPr marL="457200" lvl="0" indent="-387350" algn="l" rtl="0">
              <a:lnSpc>
                <a:spcPct val="100000"/>
              </a:lnSpc>
              <a:spcBef>
                <a:spcPts val="1000"/>
              </a:spcBef>
              <a:spcAft>
                <a:spcPts val="0"/>
              </a:spcAft>
              <a:buSzPts val="2500"/>
              <a:buChar char="•"/>
            </a:pPr>
            <a:r>
              <a:rPr lang="lt-LT" sz="2500"/>
              <a:t>ir kt. </a:t>
            </a:r>
            <a:endParaRPr sz="2500"/>
          </a:p>
          <a:p>
            <a:pPr marL="457200" lvl="0" indent="0" algn="l" rtl="0">
              <a:lnSpc>
                <a:spcPct val="150000"/>
              </a:lnSpc>
              <a:spcBef>
                <a:spcPts val="1000"/>
              </a:spcBef>
              <a:spcAft>
                <a:spcPts val="200"/>
              </a:spcAft>
              <a:buSzPts val="1800"/>
              <a:buNone/>
            </a:pPr>
            <a:endParaRPr sz="2000"/>
          </a:p>
        </p:txBody>
      </p:sp>
      <p:sp>
        <p:nvSpPr>
          <p:cNvPr id="129" name="Google Shape;129;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6</a:t>
            </a:fld>
            <a:endParaRPr/>
          </a:p>
        </p:txBody>
      </p:sp>
      <p:graphicFrame>
        <p:nvGraphicFramePr>
          <p:cNvPr id="130" name="Google Shape;130;p28"/>
          <p:cNvGraphicFramePr/>
          <p:nvPr/>
        </p:nvGraphicFramePr>
        <p:xfrm>
          <a:off x="8220075" y="1532731"/>
          <a:ext cx="2819400" cy="4124325"/>
        </p:xfrm>
        <a:graphic>
          <a:graphicData uri="http://schemas.openxmlformats.org/drawingml/2006/table">
            <a:tbl>
              <a:tblPr>
                <a:noFill/>
                <a:tableStyleId>{B574EAA3-CA07-45EE-A7A4-EA8C43035B93}</a:tableStyleId>
              </a:tblPr>
              <a:tblGrid>
                <a:gridCol w="1765300"/>
                <a:gridCol w="1054100"/>
              </a:tblGrid>
              <a:tr h="457200">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Calibri"/>
                          <a:ea typeface="Calibri"/>
                          <a:cs typeface="Calibri"/>
                          <a:sym typeface="Calibri"/>
                        </a:rPr>
                        <a:t>Balas</a:t>
                      </a:r>
                      <a:endParaRPr sz="1400" b="1" i="0" u="none" strike="noStrike" cap="none">
                        <a:solidFill>
                          <a:srgbClr val="000000"/>
                        </a:solidFill>
                        <a:latin typeface="Calibri"/>
                        <a:ea typeface="Calibri"/>
                        <a:cs typeface="Calibri"/>
                        <a:sym typeface="Calibri"/>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600"/>
                        <a:buFont typeface="Arial"/>
                        <a:buNone/>
                      </a:pPr>
                      <a:r>
                        <a:rPr lang="lt-LT" sz="1600" b="1" i="0" u="none" strike="noStrike" cap="none">
                          <a:solidFill>
                            <a:srgbClr val="000000"/>
                          </a:solidFill>
                          <a:latin typeface="Calibri"/>
                          <a:ea typeface="Calibri"/>
                          <a:cs typeface="Calibri"/>
                          <a:sym typeface="Calibri"/>
                        </a:rPr>
                        <a:t>Swedbank</a:t>
                      </a:r>
                      <a:endParaRPr sz="16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i="0" u="none" strike="noStrike" cap="none">
                          <a:solidFill>
                            <a:srgbClr val="000000"/>
                          </a:solidFill>
                          <a:latin typeface="Calibri"/>
                          <a:ea typeface="Calibri"/>
                          <a:cs typeface="Calibri"/>
                          <a:sym typeface="Calibri"/>
                        </a:rPr>
                        <a:t>6,1</a:t>
                      </a:r>
                      <a:endParaRPr sz="14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4EFAE"/>
                    </a:solidFill>
                  </a:tcPr>
                </a:tc>
              </a:tr>
              <a:tr h="333375">
                <a:tc>
                  <a:txBody>
                    <a:bodyPr/>
                    <a:lstStyle/>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600"/>
                        <a:buFont typeface="Arial"/>
                        <a:buNone/>
                      </a:pPr>
                      <a:r>
                        <a:rPr lang="lt-LT" sz="1600" b="1" i="0" u="none" strike="noStrike" cap="none">
                          <a:solidFill>
                            <a:srgbClr val="000000"/>
                          </a:solidFill>
                          <a:latin typeface="Calibri"/>
                          <a:ea typeface="Calibri"/>
                          <a:cs typeface="Calibri"/>
                          <a:sym typeface="Calibri"/>
                        </a:rPr>
                        <a:t>SEB</a:t>
                      </a:r>
                      <a:endParaRPr sz="16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i="0" u="none" strike="noStrike" cap="none">
                          <a:solidFill>
                            <a:srgbClr val="000000"/>
                          </a:solidFill>
                          <a:latin typeface="Calibri"/>
                          <a:ea typeface="Calibri"/>
                          <a:cs typeface="Calibri"/>
                          <a:sym typeface="Calibri"/>
                        </a:rPr>
                        <a:t>5,7</a:t>
                      </a:r>
                      <a:endParaRPr sz="14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F1AE"/>
                    </a:solidFill>
                  </a:tcPr>
                </a:tc>
              </a:tr>
              <a:tr h="333375">
                <a:tc>
                  <a:txBody>
                    <a:bodyPr/>
                    <a:lstStyle/>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600"/>
                        <a:buFont typeface="Arial"/>
                        <a:buNone/>
                      </a:pPr>
                      <a:r>
                        <a:rPr lang="lt-LT" sz="1600" b="1" i="0" u="none" strike="noStrike" cap="none">
                          <a:solidFill>
                            <a:srgbClr val="000000"/>
                          </a:solidFill>
                          <a:latin typeface="Calibri"/>
                          <a:ea typeface="Calibri"/>
                          <a:cs typeface="Calibri"/>
                          <a:sym typeface="Calibri"/>
                        </a:rPr>
                        <a:t>Luminor</a:t>
                      </a:r>
                      <a:endParaRPr sz="16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i="0" u="none" strike="noStrike" cap="none">
                          <a:solidFill>
                            <a:srgbClr val="000000"/>
                          </a:solidFill>
                          <a:latin typeface="Calibri"/>
                          <a:ea typeface="Calibri"/>
                          <a:cs typeface="Calibri"/>
                          <a:sym typeface="Calibri"/>
                        </a:rPr>
                        <a:t>3,8</a:t>
                      </a:r>
                      <a:endParaRPr sz="14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CA1"/>
                    </a:solidFill>
                  </a:tcPr>
                </a:tc>
              </a:tr>
              <a:tr h="333375">
                <a:tc>
                  <a:txBody>
                    <a:bodyPr/>
                    <a:lstStyle/>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600"/>
                        <a:buFont typeface="Arial"/>
                        <a:buNone/>
                      </a:pPr>
                      <a:r>
                        <a:rPr lang="lt-LT" sz="1600" b="1" i="0" u="none" strike="noStrike" cap="none">
                          <a:solidFill>
                            <a:srgbClr val="000000"/>
                          </a:solidFill>
                          <a:latin typeface="Calibri"/>
                          <a:ea typeface="Calibri"/>
                          <a:cs typeface="Calibri"/>
                          <a:sym typeface="Calibri"/>
                        </a:rPr>
                        <a:t>Šiaulių bankas</a:t>
                      </a:r>
                      <a:endParaRPr sz="16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i="0" u="none" strike="noStrike" cap="none">
                          <a:solidFill>
                            <a:srgbClr val="000000"/>
                          </a:solidFill>
                          <a:latin typeface="Calibri"/>
                          <a:ea typeface="Calibri"/>
                          <a:cs typeface="Calibri"/>
                          <a:sym typeface="Calibri"/>
                        </a:rPr>
                        <a:t>0,2</a:t>
                      </a:r>
                      <a:endParaRPr sz="14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687"/>
                    </a:solidFill>
                  </a:tcPr>
                </a:tc>
              </a:tr>
              <a:tr h="333375">
                <a:tc>
                  <a:txBody>
                    <a:bodyPr/>
                    <a:lstStyle/>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600"/>
                        <a:buFont typeface="Arial"/>
                        <a:buNone/>
                      </a:pPr>
                      <a:r>
                        <a:rPr lang="lt-LT" sz="1600" b="1" i="0" u="none" strike="noStrike" cap="none">
                          <a:solidFill>
                            <a:srgbClr val="000000"/>
                          </a:solidFill>
                          <a:latin typeface="Calibri"/>
                          <a:ea typeface="Calibri"/>
                          <a:cs typeface="Calibri"/>
                          <a:sym typeface="Calibri"/>
                        </a:rPr>
                        <a:t>Citadele</a:t>
                      </a:r>
                      <a:endParaRPr sz="16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i="0" u="none" strike="noStrike" cap="none">
                          <a:solidFill>
                            <a:srgbClr val="000000"/>
                          </a:solidFill>
                          <a:latin typeface="Calibri"/>
                          <a:ea typeface="Calibri"/>
                          <a:cs typeface="Calibri"/>
                          <a:sym typeface="Calibri"/>
                        </a:rPr>
                        <a:t>0</a:t>
                      </a:r>
                      <a:endParaRPr sz="14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r h="333375">
                <a:tc>
                  <a:txBody>
                    <a:bodyPr/>
                    <a:lstStyle/>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600"/>
                        <a:buFont typeface="Arial"/>
                        <a:buNone/>
                      </a:pPr>
                      <a:r>
                        <a:rPr lang="lt-LT" sz="1600" b="1" i="0" u="none" strike="noStrike" cap="none">
                          <a:solidFill>
                            <a:srgbClr val="000000"/>
                          </a:solidFill>
                          <a:latin typeface="Calibri"/>
                          <a:ea typeface="Calibri"/>
                          <a:cs typeface="Calibri"/>
                          <a:sym typeface="Calibri"/>
                        </a:rPr>
                        <a:t>Medicinos bankas</a:t>
                      </a:r>
                      <a:endParaRPr sz="16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i="0" u="none" strike="noStrike" cap="none">
                          <a:solidFill>
                            <a:srgbClr val="000000"/>
                          </a:solidFill>
                          <a:latin typeface="Calibri"/>
                          <a:ea typeface="Calibri"/>
                          <a:cs typeface="Calibri"/>
                          <a:sym typeface="Calibri"/>
                        </a:rPr>
                        <a:t>0</a:t>
                      </a:r>
                      <a:endParaRPr sz="14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bl>
          </a:graphicData>
        </a:graphic>
      </p:graphicFrame>
      <p:sp>
        <p:nvSpPr>
          <p:cNvPr id="131" name="Google Shape;131;p28"/>
          <p:cNvSpPr txBox="1"/>
          <p:nvPr/>
        </p:nvSpPr>
        <p:spPr>
          <a:xfrm>
            <a:off x="7486652" y="5906957"/>
            <a:ext cx="4705200" cy="8034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1400"/>
              <a:buFont typeface="Arial"/>
              <a:buNone/>
            </a:pPr>
            <a:r>
              <a:rPr lang="lt-LT" sz="1400" b="0" i="0" u="none" strike="noStrike" cap="none">
                <a:solidFill>
                  <a:schemeClr val="dk1"/>
                </a:solidFill>
                <a:latin typeface="Calibri"/>
                <a:ea typeface="Calibri"/>
                <a:cs typeface="Calibri"/>
                <a:sym typeface="Calibri"/>
              </a:rPr>
              <a:t>Lietuvoje veikiančių bankų vertinimai pagal “Fair Finance International” metodologiją dešimties balų skalėje. </a:t>
            </a:r>
            <a:endParaRPr sz="14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1400"/>
              <a:buFont typeface="Arial"/>
              <a:buNone/>
            </a:pPr>
            <a:r>
              <a:rPr lang="lt-LT" sz="1400" b="0" i="1" u="none" strike="noStrike" cap="none">
                <a:solidFill>
                  <a:schemeClr val="dk1"/>
                </a:solidFill>
                <a:latin typeface="Calibri"/>
                <a:ea typeface="Calibri"/>
                <a:cs typeface="Calibri"/>
                <a:sym typeface="Calibri"/>
              </a:rPr>
              <a:t>0 - informacijos nerasta</a:t>
            </a:r>
            <a:endParaRPr sz="1400" b="0" i="0" u="none" strike="noStrike" cap="none">
              <a:solidFill>
                <a:srgbClr val="000000"/>
              </a:solidFill>
              <a:latin typeface="Calibri"/>
              <a:ea typeface="Calibri"/>
              <a:cs typeface="Calibri"/>
              <a:sym typeface="Calibri"/>
            </a:endParaRPr>
          </a:p>
        </p:txBody>
      </p:sp>
      <p:pic>
        <p:nvPicPr>
          <p:cNvPr id="132" name="Google Shape;132;p28" descr="C:\Users\Kestutis\Desktop\Clean\logotipas_VA.jpg"/>
          <p:cNvPicPr preferRelativeResize="0"/>
          <p:nvPr/>
        </p:nvPicPr>
        <p:blipFill rotWithShape="1">
          <a:blip r:embed="rId3">
            <a:alphaModFix/>
          </a:blip>
          <a:srcRect/>
          <a:stretch/>
        </p:blipFill>
        <p:spPr>
          <a:xfrm>
            <a:off x="659788" y="5790285"/>
            <a:ext cx="2100623" cy="92007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lt-LT" b="1"/>
              <a:t>Žmogaus teisių tema</a:t>
            </a:r>
            <a:endParaRPr b="1"/>
          </a:p>
        </p:txBody>
      </p:sp>
      <p:sp>
        <p:nvSpPr>
          <p:cNvPr id="138" name="Google Shape;138;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7</a:t>
            </a:fld>
            <a:endParaRPr/>
          </a:p>
        </p:txBody>
      </p:sp>
      <p:graphicFrame>
        <p:nvGraphicFramePr>
          <p:cNvPr id="139" name="Google Shape;139;p29"/>
          <p:cNvGraphicFramePr/>
          <p:nvPr/>
        </p:nvGraphicFramePr>
        <p:xfrm>
          <a:off x="7907293" y="1342403"/>
          <a:ext cx="2818375" cy="4339825"/>
        </p:xfrm>
        <a:graphic>
          <a:graphicData uri="http://schemas.openxmlformats.org/drawingml/2006/table">
            <a:tbl>
              <a:tblPr>
                <a:noFill/>
                <a:tableStyleId>{B574EAA3-CA07-45EE-A7A4-EA8C43035B93}</a:tableStyleId>
              </a:tblPr>
              <a:tblGrid>
                <a:gridCol w="1764650"/>
                <a:gridCol w="1053725"/>
              </a:tblGrid>
              <a:tr h="685550">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Calibri"/>
                          <a:ea typeface="Calibri"/>
                          <a:cs typeface="Calibri"/>
                          <a:sym typeface="Calibri"/>
                        </a:rPr>
                        <a:t>Balas</a:t>
                      </a:r>
                      <a:endParaRPr sz="1400" u="none" strike="noStrike" cap="none">
                        <a:latin typeface="Calibri"/>
                        <a:ea typeface="Calibri"/>
                        <a:cs typeface="Calibri"/>
                        <a:sym typeface="Calibri"/>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600"/>
                        <a:buFont typeface="Arial"/>
                        <a:buNone/>
                      </a:pPr>
                      <a:r>
                        <a:rPr lang="lt-LT" sz="1600" b="1" i="0" u="none" strike="noStrike" cap="none">
                          <a:solidFill>
                            <a:srgbClr val="000000"/>
                          </a:solidFill>
                          <a:latin typeface="Calibri"/>
                          <a:ea typeface="Calibri"/>
                          <a:cs typeface="Calibri"/>
                          <a:sym typeface="Calibri"/>
                        </a:rPr>
                        <a:t>Swedbank</a:t>
                      </a:r>
                      <a:endParaRPr sz="16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i="0" u="none" strike="noStrike" cap="none">
                          <a:solidFill>
                            <a:srgbClr val="000000"/>
                          </a:solidFill>
                          <a:latin typeface="Calibri"/>
                          <a:ea typeface="Calibri"/>
                          <a:cs typeface="Calibri"/>
                          <a:sym typeface="Calibri"/>
                        </a:rPr>
                        <a:t>9,1</a:t>
                      </a:r>
                      <a:endParaRPr sz="14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8FD1A0"/>
                    </a:solidFill>
                  </a:tcPr>
                </a:tc>
              </a:tr>
              <a:tr h="333250">
                <a:tc>
                  <a:txBody>
                    <a:bodyPr/>
                    <a:lstStyle/>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600"/>
                        <a:buFont typeface="Arial"/>
                        <a:buNone/>
                      </a:pPr>
                      <a:r>
                        <a:rPr lang="lt-LT" sz="1600" b="1" i="0" u="none" strike="noStrike" cap="none">
                          <a:solidFill>
                            <a:srgbClr val="000000"/>
                          </a:solidFill>
                          <a:latin typeface="Calibri"/>
                          <a:ea typeface="Calibri"/>
                          <a:cs typeface="Calibri"/>
                          <a:sym typeface="Calibri"/>
                        </a:rPr>
                        <a:t>SEB</a:t>
                      </a:r>
                      <a:endParaRPr sz="16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i="0" u="none" strike="noStrike" cap="none">
                          <a:solidFill>
                            <a:srgbClr val="000000"/>
                          </a:solidFill>
                          <a:latin typeface="Calibri"/>
                          <a:ea typeface="Calibri"/>
                          <a:cs typeface="Calibri"/>
                          <a:sym typeface="Calibri"/>
                        </a:rPr>
                        <a:t>8,5</a:t>
                      </a:r>
                      <a:endParaRPr sz="14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A3D7A3"/>
                    </a:solidFill>
                  </a:tcPr>
                </a:tc>
              </a:tr>
              <a:tr h="333250">
                <a:tc>
                  <a:txBody>
                    <a:bodyPr/>
                    <a:lstStyle/>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600"/>
                        <a:buFont typeface="Arial"/>
                        <a:buNone/>
                      </a:pPr>
                      <a:r>
                        <a:rPr lang="lt-LT" sz="1600" b="1" i="0" u="none" strike="noStrike" cap="none">
                          <a:solidFill>
                            <a:srgbClr val="000000"/>
                          </a:solidFill>
                          <a:latin typeface="Calibri"/>
                          <a:ea typeface="Calibri"/>
                          <a:cs typeface="Calibri"/>
                          <a:sym typeface="Calibri"/>
                        </a:rPr>
                        <a:t>Luminor</a:t>
                      </a:r>
                      <a:endParaRPr sz="16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i="0" u="none" strike="noStrike" cap="none">
                          <a:solidFill>
                            <a:srgbClr val="000000"/>
                          </a:solidFill>
                          <a:latin typeface="Calibri"/>
                          <a:ea typeface="Calibri"/>
                          <a:cs typeface="Calibri"/>
                          <a:sym typeface="Calibri"/>
                        </a:rPr>
                        <a:t>2,6</a:t>
                      </a:r>
                      <a:endParaRPr sz="14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598"/>
                    </a:solidFill>
                  </a:tcPr>
                </a:tc>
              </a:tr>
              <a:tr h="333250">
                <a:tc>
                  <a:txBody>
                    <a:bodyPr/>
                    <a:lstStyle/>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600"/>
                        <a:buFont typeface="Arial"/>
                        <a:buNone/>
                      </a:pPr>
                      <a:r>
                        <a:rPr lang="lt-LT" sz="1600" b="1" i="0" u="none" strike="noStrike" cap="none">
                          <a:solidFill>
                            <a:srgbClr val="000000"/>
                          </a:solidFill>
                          <a:latin typeface="Calibri"/>
                          <a:ea typeface="Calibri"/>
                          <a:cs typeface="Calibri"/>
                          <a:sym typeface="Calibri"/>
                        </a:rPr>
                        <a:t>Šiaulių bankas</a:t>
                      </a:r>
                      <a:endParaRPr sz="16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i="0" u="none" strike="noStrike" cap="none">
                          <a:solidFill>
                            <a:srgbClr val="000000"/>
                          </a:solidFill>
                          <a:latin typeface="Calibri"/>
                          <a:ea typeface="Calibri"/>
                          <a:cs typeface="Calibri"/>
                          <a:sym typeface="Calibri"/>
                        </a:rPr>
                        <a:t>0,8</a:t>
                      </a:r>
                      <a:endParaRPr sz="14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928B"/>
                    </a:solidFill>
                  </a:tcPr>
                </a:tc>
              </a:tr>
              <a:tr h="321775">
                <a:tc>
                  <a:txBody>
                    <a:bodyPr/>
                    <a:lstStyle/>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600"/>
                        <a:buFont typeface="Arial"/>
                        <a:buNone/>
                      </a:pPr>
                      <a:r>
                        <a:rPr lang="lt-LT" sz="1600" b="1" i="0" u="none" strike="noStrike" cap="none">
                          <a:solidFill>
                            <a:srgbClr val="000000"/>
                          </a:solidFill>
                          <a:latin typeface="Calibri"/>
                          <a:ea typeface="Calibri"/>
                          <a:cs typeface="Calibri"/>
                          <a:sym typeface="Calibri"/>
                        </a:rPr>
                        <a:t>Citadele</a:t>
                      </a:r>
                      <a:endParaRPr sz="16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i="0" u="none" strike="noStrike" cap="none">
                          <a:solidFill>
                            <a:srgbClr val="000000"/>
                          </a:solidFill>
                          <a:latin typeface="Calibri"/>
                          <a:ea typeface="Calibri"/>
                          <a:cs typeface="Calibri"/>
                          <a:sym typeface="Calibri"/>
                        </a:rPr>
                        <a:t>0</a:t>
                      </a:r>
                      <a:endParaRPr sz="14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r h="333250">
                <a:tc>
                  <a:txBody>
                    <a:bodyPr/>
                    <a:lstStyle/>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600"/>
                        <a:buFont typeface="Arial"/>
                        <a:buNone/>
                      </a:pPr>
                      <a:r>
                        <a:rPr lang="lt-LT" sz="1600" b="1" i="0" u="none" strike="noStrike" cap="none">
                          <a:solidFill>
                            <a:srgbClr val="000000"/>
                          </a:solidFill>
                          <a:latin typeface="Calibri"/>
                          <a:ea typeface="Calibri"/>
                          <a:cs typeface="Calibri"/>
                          <a:sym typeface="Calibri"/>
                        </a:rPr>
                        <a:t>Medicinos bankas</a:t>
                      </a:r>
                      <a:endParaRPr sz="16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i="0" u="none" strike="noStrike" cap="none">
                          <a:solidFill>
                            <a:srgbClr val="000000"/>
                          </a:solidFill>
                          <a:latin typeface="Calibri"/>
                          <a:ea typeface="Calibri"/>
                          <a:cs typeface="Calibri"/>
                          <a:sym typeface="Calibri"/>
                        </a:rPr>
                        <a:t>0</a:t>
                      </a:r>
                      <a:endParaRPr sz="14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bl>
          </a:graphicData>
        </a:graphic>
      </p:graphicFrame>
      <p:sp>
        <p:nvSpPr>
          <p:cNvPr id="140" name="Google Shape;140;p29"/>
          <p:cNvSpPr txBox="1"/>
          <p:nvPr/>
        </p:nvSpPr>
        <p:spPr>
          <a:xfrm>
            <a:off x="7486652" y="5906957"/>
            <a:ext cx="4705200" cy="8034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1400"/>
              <a:buFont typeface="Arial"/>
              <a:buNone/>
            </a:pPr>
            <a:r>
              <a:rPr lang="lt-LT" sz="1400" b="0" i="0" u="none" strike="noStrike" cap="none">
                <a:solidFill>
                  <a:schemeClr val="dk1"/>
                </a:solidFill>
                <a:latin typeface="Calibri"/>
                <a:ea typeface="Calibri"/>
                <a:cs typeface="Calibri"/>
                <a:sym typeface="Calibri"/>
              </a:rPr>
              <a:t>Lietuvoje veikiančių bankų vertinimai pagal “Fair Finance International” metodologiją dešimties balų skalėje. </a:t>
            </a:r>
            <a:endParaRPr sz="14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1400"/>
              <a:buFont typeface="Arial"/>
              <a:buNone/>
            </a:pPr>
            <a:r>
              <a:rPr lang="lt-LT" sz="1400" b="0" i="1" u="none" strike="noStrike" cap="none">
                <a:solidFill>
                  <a:schemeClr val="dk1"/>
                </a:solidFill>
                <a:latin typeface="Calibri"/>
                <a:ea typeface="Calibri"/>
                <a:cs typeface="Calibri"/>
                <a:sym typeface="Calibri"/>
              </a:rPr>
              <a:t>0 - informacijos nerasta</a:t>
            </a:r>
            <a:endParaRPr sz="1400" b="0" i="0" u="none" strike="noStrike" cap="none">
              <a:solidFill>
                <a:srgbClr val="000000"/>
              </a:solidFill>
              <a:latin typeface="Calibri"/>
              <a:ea typeface="Calibri"/>
              <a:cs typeface="Calibri"/>
              <a:sym typeface="Calibri"/>
            </a:endParaRPr>
          </a:p>
        </p:txBody>
      </p:sp>
      <p:sp>
        <p:nvSpPr>
          <p:cNvPr id="141" name="Google Shape;141;p29"/>
          <p:cNvSpPr txBox="1">
            <a:spLocks noGrp="1"/>
          </p:cNvSpPr>
          <p:nvPr>
            <p:ph type="body" idx="1"/>
          </p:nvPr>
        </p:nvSpPr>
        <p:spPr>
          <a:xfrm>
            <a:off x="838200" y="1847850"/>
            <a:ext cx="5086200" cy="4351200"/>
          </a:xfrm>
          <a:prstGeom prst="rect">
            <a:avLst/>
          </a:prstGeom>
          <a:noFill/>
          <a:ln>
            <a:noFill/>
          </a:ln>
        </p:spPr>
        <p:txBody>
          <a:bodyPr spcFirstLastPara="1" wrap="square" lIns="91425" tIns="45700" rIns="91425" bIns="45700" anchor="t" anchorCtr="0">
            <a:noAutofit/>
          </a:bodyPr>
          <a:lstStyle/>
          <a:p>
            <a:pPr marL="457200" lvl="0" indent="-368300" algn="l" rtl="0">
              <a:lnSpc>
                <a:spcPct val="100000"/>
              </a:lnSpc>
              <a:spcBef>
                <a:spcPts val="1000"/>
              </a:spcBef>
              <a:spcAft>
                <a:spcPts val="0"/>
              </a:spcAft>
              <a:buSzPts val="2200"/>
              <a:buFont typeface="Calibri"/>
              <a:buChar char="•"/>
            </a:pPr>
            <a:r>
              <a:rPr lang="lt-LT" sz="2200"/>
              <a:t>Vertinama turima politika, įpareigojanti vykdyti savo atsakomybę gerbti žmogaus teises.</a:t>
            </a:r>
            <a:endParaRPr sz="2200"/>
          </a:p>
          <a:p>
            <a:pPr marL="457200" lvl="0" indent="-368300" algn="l" rtl="0">
              <a:lnSpc>
                <a:spcPct val="100000"/>
              </a:lnSpc>
              <a:spcBef>
                <a:spcPts val="1000"/>
              </a:spcBef>
              <a:spcAft>
                <a:spcPts val="0"/>
              </a:spcAft>
              <a:buSzPts val="2200"/>
              <a:buFont typeface="Calibri"/>
              <a:buChar char="•"/>
            </a:pPr>
            <a:r>
              <a:rPr lang="lt-LT" sz="2200"/>
              <a:t>Skiriamas ypatingas dėmesys vaikų teisių užtikrinimui.</a:t>
            </a:r>
            <a:endParaRPr sz="2200"/>
          </a:p>
          <a:p>
            <a:pPr marL="457200" lvl="0" indent="-368300" algn="l" rtl="0">
              <a:lnSpc>
                <a:spcPct val="100000"/>
              </a:lnSpc>
              <a:spcBef>
                <a:spcPts val="1000"/>
              </a:spcBef>
              <a:spcAft>
                <a:spcPts val="0"/>
              </a:spcAft>
              <a:buSzPts val="2200"/>
              <a:buFont typeface="Calibri"/>
              <a:buChar char="•"/>
            </a:pPr>
            <a:r>
              <a:rPr lang="lt-LT" sz="2200"/>
              <a:t>Laikomasi Tarptautinės humanitarinės teisės taisyklių neskatinant vykdyti ekonominę veiklą okupuotose teritorijose</a:t>
            </a:r>
            <a:endParaRPr sz="2200"/>
          </a:p>
          <a:p>
            <a:pPr marL="457200" lvl="0" indent="-368300" algn="l" rtl="0">
              <a:lnSpc>
                <a:spcPct val="100000"/>
              </a:lnSpc>
              <a:spcBef>
                <a:spcPts val="1000"/>
              </a:spcBef>
              <a:spcAft>
                <a:spcPts val="0"/>
              </a:spcAft>
              <a:buSzPts val="2200"/>
              <a:buChar char="•"/>
            </a:pPr>
            <a:r>
              <a:rPr lang="lt-LT" sz="2200"/>
              <a:t>ir kt. </a:t>
            </a:r>
            <a:endParaRPr sz="2200"/>
          </a:p>
          <a:p>
            <a:pPr marL="0" lvl="0" indent="0" algn="l" rtl="0">
              <a:lnSpc>
                <a:spcPct val="100000"/>
              </a:lnSpc>
              <a:spcBef>
                <a:spcPts val="1000"/>
              </a:spcBef>
              <a:spcAft>
                <a:spcPts val="1000"/>
              </a:spcAft>
              <a:buSzPts val="1800"/>
              <a:buNone/>
            </a:pPr>
            <a:endParaRPr sz="2200"/>
          </a:p>
        </p:txBody>
      </p:sp>
      <p:pic>
        <p:nvPicPr>
          <p:cNvPr id="142" name="Google Shape;142;p29" descr="C:\Users\Kestutis\Desktop\Clean\logotipas_VA.jpg"/>
          <p:cNvPicPr preferRelativeResize="0"/>
          <p:nvPr/>
        </p:nvPicPr>
        <p:blipFill rotWithShape="1">
          <a:blip r:embed="rId3">
            <a:alphaModFix/>
          </a:blip>
          <a:srcRect/>
          <a:stretch/>
        </p:blipFill>
        <p:spPr>
          <a:xfrm>
            <a:off x="838188" y="5848623"/>
            <a:ext cx="2100623" cy="92007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lt-LT" b="1"/>
              <a:t>Darbuotojų teisių tema</a:t>
            </a:r>
            <a:endParaRPr/>
          </a:p>
        </p:txBody>
      </p:sp>
      <p:sp>
        <p:nvSpPr>
          <p:cNvPr id="148" name="Google Shape;148;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8</a:t>
            </a:fld>
            <a:endParaRPr/>
          </a:p>
        </p:txBody>
      </p:sp>
      <p:graphicFrame>
        <p:nvGraphicFramePr>
          <p:cNvPr id="149" name="Google Shape;149;p30"/>
          <p:cNvGraphicFramePr/>
          <p:nvPr/>
        </p:nvGraphicFramePr>
        <p:xfrm>
          <a:off x="8115639" y="975977"/>
          <a:ext cx="2818375" cy="4351300"/>
        </p:xfrm>
        <a:graphic>
          <a:graphicData uri="http://schemas.openxmlformats.org/drawingml/2006/table">
            <a:tbl>
              <a:tblPr>
                <a:noFill/>
                <a:tableStyleId>{B574EAA3-CA07-45EE-A7A4-EA8C43035B93}</a:tableStyleId>
              </a:tblPr>
              <a:tblGrid>
                <a:gridCol w="1764650"/>
                <a:gridCol w="1053725"/>
              </a:tblGrid>
              <a:tr h="685550">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Balas</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500"/>
                        <a:buFont typeface="Arial"/>
                        <a:buNone/>
                      </a:pPr>
                      <a:r>
                        <a:rPr lang="lt-LT" sz="1500" b="1" i="0" u="none" strike="noStrike" cap="none">
                          <a:solidFill>
                            <a:srgbClr val="000000"/>
                          </a:solidFill>
                          <a:latin typeface="Calibri"/>
                          <a:ea typeface="Calibri"/>
                          <a:cs typeface="Calibri"/>
                          <a:sym typeface="Calibri"/>
                        </a:rPr>
                        <a:t>Swedbank</a:t>
                      </a:r>
                      <a:endParaRPr sz="15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7,4</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C8E2A8"/>
                    </a:solidFill>
                  </a:tcPr>
                </a:tc>
              </a:tr>
              <a:tr h="333250">
                <a:tc>
                  <a:txBody>
                    <a:bodyPr/>
                    <a:lstStyle/>
                    <a:p>
                      <a:pPr marL="0" marR="0" lvl="0" indent="0" algn="l" rtl="0">
                        <a:lnSpc>
                          <a:spcPct val="100000"/>
                        </a:lnSpc>
                        <a:spcBef>
                          <a:spcPts val="0"/>
                        </a:spcBef>
                        <a:spcAft>
                          <a:spcPts val="0"/>
                        </a:spcAft>
                        <a:buClr>
                          <a:srgbClr val="000000"/>
                        </a:buClr>
                        <a:buSzPts val="1500"/>
                        <a:buFont typeface="Arial"/>
                        <a:buNone/>
                      </a:pPr>
                      <a:endParaRPr sz="15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500"/>
                        <a:buFont typeface="Arial"/>
                        <a:buNone/>
                      </a:pPr>
                      <a:r>
                        <a:rPr lang="lt-LT" sz="1500" b="1" i="0" u="none" strike="noStrike" cap="none">
                          <a:solidFill>
                            <a:srgbClr val="000000"/>
                          </a:solidFill>
                          <a:latin typeface="Calibri"/>
                          <a:ea typeface="Calibri"/>
                          <a:cs typeface="Calibri"/>
                          <a:sym typeface="Calibri"/>
                        </a:rPr>
                        <a:t>SEB</a:t>
                      </a:r>
                      <a:endParaRPr sz="15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7</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5E6AA"/>
                    </a:solidFill>
                  </a:tcPr>
                </a:tc>
              </a:tr>
              <a:tr h="333250">
                <a:tc>
                  <a:txBody>
                    <a:bodyPr/>
                    <a:lstStyle/>
                    <a:p>
                      <a:pPr marL="0" marR="0" lvl="0" indent="0" algn="l" rtl="0">
                        <a:lnSpc>
                          <a:spcPct val="100000"/>
                        </a:lnSpc>
                        <a:spcBef>
                          <a:spcPts val="0"/>
                        </a:spcBef>
                        <a:spcAft>
                          <a:spcPts val="0"/>
                        </a:spcAft>
                        <a:buClr>
                          <a:srgbClr val="000000"/>
                        </a:buClr>
                        <a:buSzPts val="1500"/>
                        <a:buFont typeface="Arial"/>
                        <a:buNone/>
                      </a:pPr>
                      <a:endParaRPr sz="15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500"/>
                        <a:buFont typeface="Arial"/>
                        <a:buNone/>
                      </a:pPr>
                      <a:r>
                        <a:rPr lang="lt-LT" sz="1500" b="1" i="0" u="none" strike="noStrike" cap="none">
                          <a:solidFill>
                            <a:srgbClr val="000000"/>
                          </a:solidFill>
                          <a:latin typeface="Calibri"/>
                          <a:ea typeface="Calibri"/>
                          <a:cs typeface="Calibri"/>
                          <a:sym typeface="Calibri"/>
                        </a:rPr>
                        <a:t>Luminor</a:t>
                      </a:r>
                      <a:endParaRPr sz="15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1,8</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A592"/>
                    </a:solidFill>
                  </a:tcPr>
                </a:tc>
              </a:tr>
              <a:tr h="333250">
                <a:tc>
                  <a:txBody>
                    <a:bodyPr/>
                    <a:lstStyle/>
                    <a:p>
                      <a:pPr marL="0" marR="0" lvl="0" indent="0" algn="l" rtl="0">
                        <a:lnSpc>
                          <a:spcPct val="100000"/>
                        </a:lnSpc>
                        <a:spcBef>
                          <a:spcPts val="0"/>
                        </a:spcBef>
                        <a:spcAft>
                          <a:spcPts val="0"/>
                        </a:spcAft>
                        <a:buClr>
                          <a:srgbClr val="000000"/>
                        </a:buClr>
                        <a:buSzPts val="1500"/>
                        <a:buFont typeface="Arial"/>
                        <a:buNone/>
                      </a:pPr>
                      <a:endParaRPr sz="15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500"/>
                        <a:buFont typeface="Arial"/>
                        <a:buNone/>
                      </a:pPr>
                      <a:r>
                        <a:rPr lang="lt-LT" sz="1500" b="1" i="0" u="none" strike="noStrike" cap="none">
                          <a:solidFill>
                            <a:srgbClr val="000000"/>
                          </a:solidFill>
                          <a:latin typeface="Calibri"/>
                          <a:ea typeface="Calibri"/>
                          <a:cs typeface="Calibri"/>
                          <a:sym typeface="Calibri"/>
                        </a:rPr>
                        <a:t>Šiaulių bankas</a:t>
                      </a:r>
                      <a:endParaRPr sz="15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888"/>
                    </a:solidFill>
                  </a:tcPr>
                </a:tc>
              </a:tr>
              <a:tr h="333250">
                <a:tc>
                  <a:txBody>
                    <a:bodyPr/>
                    <a:lstStyle/>
                    <a:p>
                      <a:pPr marL="0" marR="0" lvl="0" indent="0" algn="l" rtl="0">
                        <a:lnSpc>
                          <a:spcPct val="100000"/>
                        </a:lnSpc>
                        <a:spcBef>
                          <a:spcPts val="0"/>
                        </a:spcBef>
                        <a:spcAft>
                          <a:spcPts val="0"/>
                        </a:spcAft>
                        <a:buClr>
                          <a:srgbClr val="000000"/>
                        </a:buClr>
                        <a:buSzPts val="1500"/>
                        <a:buFont typeface="Arial"/>
                        <a:buNone/>
                      </a:pPr>
                      <a:endParaRPr sz="15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500"/>
                        <a:buFont typeface="Arial"/>
                        <a:buNone/>
                      </a:pPr>
                      <a:r>
                        <a:rPr lang="lt-LT" sz="1500" b="1" i="0" u="none" strike="noStrike" cap="none">
                          <a:solidFill>
                            <a:srgbClr val="000000"/>
                          </a:solidFill>
                          <a:latin typeface="Calibri"/>
                          <a:ea typeface="Calibri"/>
                          <a:cs typeface="Calibri"/>
                          <a:sym typeface="Calibri"/>
                        </a:rPr>
                        <a:t>Citadele</a:t>
                      </a:r>
                      <a:endParaRPr sz="15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r h="333250">
                <a:tc>
                  <a:txBody>
                    <a:bodyPr/>
                    <a:lstStyle/>
                    <a:p>
                      <a:pPr marL="0" marR="0" lvl="0" indent="0" algn="l" rtl="0">
                        <a:lnSpc>
                          <a:spcPct val="100000"/>
                        </a:lnSpc>
                        <a:spcBef>
                          <a:spcPts val="0"/>
                        </a:spcBef>
                        <a:spcAft>
                          <a:spcPts val="0"/>
                        </a:spcAft>
                        <a:buClr>
                          <a:srgbClr val="000000"/>
                        </a:buClr>
                        <a:buSzPts val="1500"/>
                        <a:buFont typeface="Arial"/>
                        <a:buNone/>
                      </a:pPr>
                      <a:endParaRPr sz="1500" b="1"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250">
                <a:tc>
                  <a:txBody>
                    <a:bodyPr/>
                    <a:lstStyle/>
                    <a:p>
                      <a:pPr marL="0" marR="0" lvl="0" indent="0" algn="l" rtl="0">
                        <a:lnSpc>
                          <a:spcPct val="100000"/>
                        </a:lnSpc>
                        <a:spcBef>
                          <a:spcPts val="0"/>
                        </a:spcBef>
                        <a:spcAft>
                          <a:spcPts val="0"/>
                        </a:spcAft>
                        <a:buClr>
                          <a:srgbClr val="000000"/>
                        </a:buClr>
                        <a:buSzPts val="1500"/>
                        <a:buFont typeface="Arial"/>
                        <a:buNone/>
                      </a:pPr>
                      <a:r>
                        <a:rPr lang="lt-LT" sz="1500" b="1" i="0" u="none" strike="noStrike" cap="none">
                          <a:solidFill>
                            <a:srgbClr val="000000"/>
                          </a:solidFill>
                          <a:latin typeface="Calibri"/>
                          <a:ea typeface="Calibri"/>
                          <a:cs typeface="Calibri"/>
                          <a:sym typeface="Calibri"/>
                        </a:rPr>
                        <a:t>Medicinos bankas</a:t>
                      </a:r>
                      <a:endParaRPr sz="1500" u="none" strike="noStrike" cap="none">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bl>
          </a:graphicData>
        </a:graphic>
      </p:graphicFrame>
      <p:sp>
        <p:nvSpPr>
          <p:cNvPr id="150" name="Google Shape;150;p30"/>
          <p:cNvSpPr txBox="1"/>
          <p:nvPr/>
        </p:nvSpPr>
        <p:spPr>
          <a:xfrm>
            <a:off x="7486652" y="5736582"/>
            <a:ext cx="4705200" cy="10512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1400"/>
              <a:buFont typeface="Arial"/>
              <a:buNone/>
            </a:pPr>
            <a:r>
              <a:rPr lang="lt-LT" sz="1400" b="0" i="0" u="none" strike="noStrike" cap="none">
                <a:solidFill>
                  <a:schemeClr val="dk1"/>
                </a:solidFill>
                <a:latin typeface="Arial"/>
                <a:ea typeface="Arial"/>
                <a:cs typeface="Arial"/>
                <a:sym typeface="Arial"/>
              </a:rPr>
              <a:t>Lietuvoje veikiančių bankų vertinimai pagal “Fair Finance International” metodologiją dešimties balų skalėje. </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400"/>
              <a:buFont typeface="Arial"/>
              <a:buNone/>
            </a:pPr>
            <a:r>
              <a:rPr lang="lt-LT" sz="1400" b="0" i="1" u="none" strike="noStrike" cap="none">
                <a:solidFill>
                  <a:schemeClr val="dk1"/>
                </a:solidFill>
                <a:latin typeface="Arial"/>
                <a:ea typeface="Arial"/>
                <a:cs typeface="Arial"/>
                <a:sym typeface="Arial"/>
              </a:rPr>
              <a:t>0 - informacijos nerasta</a:t>
            </a:r>
            <a:endParaRPr sz="1400" b="0" i="0" u="none" strike="noStrike" cap="none">
              <a:solidFill>
                <a:srgbClr val="000000"/>
              </a:solidFill>
              <a:latin typeface="Arial"/>
              <a:ea typeface="Arial"/>
              <a:cs typeface="Arial"/>
              <a:sym typeface="Arial"/>
            </a:endParaRPr>
          </a:p>
        </p:txBody>
      </p:sp>
      <p:sp>
        <p:nvSpPr>
          <p:cNvPr id="151" name="Google Shape;151;p30"/>
          <p:cNvSpPr txBox="1">
            <a:spLocks noGrp="1"/>
          </p:cNvSpPr>
          <p:nvPr>
            <p:ph type="body" idx="1"/>
          </p:nvPr>
        </p:nvSpPr>
        <p:spPr>
          <a:xfrm>
            <a:off x="838200" y="1847850"/>
            <a:ext cx="5086200" cy="43512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1000"/>
              </a:spcBef>
              <a:spcAft>
                <a:spcPts val="0"/>
              </a:spcAft>
              <a:buSzPts val="2400"/>
              <a:buFont typeface="Calibri"/>
              <a:buChar char="•"/>
            </a:pPr>
            <a:r>
              <a:rPr lang="lt-LT" sz="2400"/>
              <a:t>Priverstinis darbas yra netoleruojamas</a:t>
            </a:r>
            <a:endParaRPr sz="2400"/>
          </a:p>
          <a:p>
            <a:pPr marL="457200" lvl="0" indent="-381000" algn="l" rtl="0">
              <a:lnSpc>
                <a:spcPct val="100000"/>
              </a:lnSpc>
              <a:spcBef>
                <a:spcPts val="1000"/>
              </a:spcBef>
              <a:spcAft>
                <a:spcPts val="0"/>
              </a:spcAft>
              <a:buSzPts val="2400"/>
              <a:buChar char="•"/>
            </a:pPr>
            <a:r>
              <a:rPr lang="lt-LT" sz="2400"/>
              <a:t>Vaikų darbas yra netoleruojamas</a:t>
            </a:r>
            <a:endParaRPr sz="2400"/>
          </a:p>
          <a:p>
            <a:pPr marL="457200" lvl="0" indent="-381000" algn="l" rtl="0">
              <a:lnSpc>
                <a:spcPct val="100000"/>
              </a:lnSpc>
              <a:spcBef>
                <a:spcPts val="1000"/>
              </a:spcBef>
              <a:spcAft>
                <a:spcPts val="0"/>
              </a:spcAft>
              <a:buSzPts val="2400"/>
              <a:buFont typeface="Calibri"/>
              <a:buChar char="•"/>
            </a:pPr>
            <a:r>
              <a:rPr lang="lt-LT" sz="2400"/>
              <a:t>Diskriminacija užimtumo ir profesinės veiklos srityje yra nepriimtina</a:t>
            </a:r>
            <a:endParaRPr sz="2400"/>
          </a:p>
          <a:p>
            <a:pPr marL="457200" lvl="0" indent="-381000" algn="l" rtl="0">
              <a:lnSpc>
                <a:spcPct val="100000"/>
              </a:lnSpc>
              <a:spcBef>
                <a:spcPts val="1000"/>
              </a:spcBef>
              <a:spcAft>
                <a:spcPts val="0"/>
              </a:spcAft>
              <a:buSzPts val="2400"/>
              <a:buFont typeface="Calibri"/>
              <a:buChar char="•"/>
            </a:pPr>
            <a:r>
              <a:rPr lang="lt-LT" sz="2400"/>
              <a:t>Įmonės turi išsamią sveikatos ir saugos politiką. </a:t>
            </a:r>
            <a:endParaRPr sz="2400"/>
          </a:p>
          <a:p>
            <a:pPr marL="457200" lvl="0" indent="-381000" algn="l" rtl="0">
              <a:lnSpc>
                <a:spcPct val="100000"/>
              </a:lnSpc>
              <a:spcBef>
                <a:spcPts val="1000"/>
              </a:spcBef>
              <a:spcAft>
                <a:spcPts val="0"/>
              </a:spcAft>
              <a:buSzPts val="2400"/>
              <a:buChar char="•"/>
            </a:pPr>
            <a:r>
              <a:rPr lang="lt-LT" sz="2400"/>
              <a:t>ir kt. </a:t>
            </a:r>
            <a:endParaRPr sz="2400"/>
          </a:p>
          <a:p>
            <a:pPr marL="0" lvl="0" indent="0" algn="l" rtl="0">
              <a:lnSpc>
                <a:spcPct val="100000"/>
              </a:lnSpc>
              <a:spcBef>
                <a:spcPts val="1000"/>
              </a:spcBef>
              <a:spcAft>
                <a:spcPts val="1000"/>
              </a:spcAft>
              <a:buSzPts val="1800"/>
              <a:buNone/>
            </a:pPr>
            <a:endParaRPr sz="2400"/>
          </a:p>
        </p:txBody>
      </p:sp>
      <p:pic>
        <p:nvPicPr>
          <p:cNvPr id="152" name="Google Shape;152;p30" descr="C:\Users\Kestutis\Desktop\Clean\logotipas_VA.jpg"/>
          <p:cNvPicPr preferRelativeResize="0"/>
          <p:nvPr/>
        </p:nvPicPr>
        <p:blipFill rotWithShape="1">
          <a:blip r:embed="rId3">
            <a:alphaModFix/>
          </a:blip>
          <a:srcRect/>
          <a:stretch/>
        </p:blipFill>
        <p:spPr>
          <a:xfrm>
            <a:off x="838188" y="5801410"/>
            <a:ext cx="2100623" cy="92007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lt-LT" b="1"/>
              <a:t>Lyčių lygybės tema</a:t>
            </a:r>
            <a:endParaRPr/>
          </a:p>
        </p:txBody>
      </p:sp>
      <p:sp>
        <p:nvSpPr>
          <p:cNvPr id="158" name="Google Shape;158;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lt-LT"/>
              <a:pPr marL="0" lvl="0" indent="0" algn="r" rtl="0">
                <a:lnSpc>
                  <a:spcPct val="100000"/>
                </a:lnSpc>
                <a:spcBef>
                  <a:spcPts val="0"/>
                </a:spcBef>
                <a:spcAft>
                  <a:spcPts val="0"/>
                </a:spcAft>
                <a:buSzPts val="1200"/>
                <a:buNone/>
              </a:pPr>
              <a:t>9</a:t>
            </a:fld>
            <a:endParaRPr/>
          </a:p>
        </p:txBody>
      </p:sp>
      <p:graphicFrame>
        <p:nvGraphicFramePr>
          <p:cNvPr id="159" name="Google Shape;159;p31"/>
          <p:cNvGraphicFramePr/>
          <p:nvPr/>
        </p:nvGraphicFramePr>
        <p:xfrm>
          <a:off x="8167575" y="1288160"/>
          <a:ext cx="2819400" cy="4124325"/>
        </p:xfrm>
        <a:graphic>
          <a:graphicData uri="http://schemas.openxmlformats.org/drawingml/2006/table">
            <a:tbl>
              <a:tblPr>
                <a:noFill/>
                <a:tableStyleId>{B574EAA3-CA07-45EE-A7A4-EA8C43035B93}</a:tableStyleId>
              </a:tblPr>
              <a:tblGrid>
                <a:gridCol w="1765300"/>
                <a:gridCol w="1054100"/>
              </a:tblGrid>
              <a:tr h="457200">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Balas</a:t>
                      </a:r>
                      <a:endParaRPr sz="1400" u="none" strike="noStrike" cap="none"/>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Swedbank</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5,1</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5AA"/>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SEB</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5,8</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F2AF"/>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Luminor</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1,3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C8F"/>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Medicinos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1,3</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C8F"/>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Citadele</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r h="333375">
                <a:tc>
                  <a:txBody>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33375">
                <a:tc>
                  <a:txBody>
                    <a:bodyPr/>
                    <a:lstStyle/>
                    <a:p>
                      <a:pPr marL="0" marR="0" lvl="0" indent="0" algn="l" rtl="0">
                        <a:lnSpc>
                          <a:spcPct val="100000"/>
                        </a:lnSpc>
                        <a:spcBef>
                          <a:spcPts val="0"/>
                        </a:spcBef>
                        <a:spcAft>
                          <a:spcPts val="0"/>
                        </a:spcAft>
                        <a:buClr>
                          <a:srgbClr val="000000"/>
                        </a:buClr>
                        <a:buSzPts val="1400"/>
                        <a:buFont typeface="Arial"/>
                        <a:buNone/>
                      </a:pPr>
                      <a:r>
                        <a:rPr lang="lt-LT" sz="1400" b="1" i="0" u="none" strike="noStrike" cap="none">
                          <a:solidFill>
                            <a:srgbClr val="000000"/>
                          </a:solidFill>
                          <a:latin typeface="Arial"/>
                          <a:ea typeface="Arial"/>
                          <a:cs typeface="Arial"/>
                          <a:sym typeface="Arial"/>
                        </a:rPr>
                        <a:t>Šiaulių bankas</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lt-LT" sz="2000" b="0" i="0" u="none" strike="noStrike" cap="none">
                          <a:solidFill>
                            <a:srgbClr val="000000"/>
                          </a:solidFill>
                          <a:latin typeface="Calibri"/>
                          <a:ea typeface="Calibri"/>
                          <a:cs typeface="Calibri"/>
                          <a:sym typeface="Calibri"/>
                        </a:rPr>
                        <a:t>0</a:t>
                      </a:r>
                      <a:endParaRPr sz="1400" u="none" strike="noStrike" cap="none"/>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386"/>
                    </a:solidFill>
                  </a:tcPr>
                </a:tc>
              </a:tr>
            </a:tbl>
          </a:graphicData>
        </a:graphic>
      </p:graphicFrame>
      <p:sp>
        <p:nvSpPr>
          <p:cNvPr id="160" name="Google Shape;160;p31"/>
          <p:cNvSpPr txBox="1"/>
          <p:nvPr/>
        </p:nvSpPr>
        <p:spPr>
          <a:xfrm>
            <a:off x="7486652" y="5639357"/>
            <a:ext cx="4705200" cy="10512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1400"/>
              <a:buFont typeface="Arial"/>
              <a:buNone/>
            </a:pPr>
            <a:r>
              <a:rPr lang="lt-LT" sz="1400" b="0" i="0" u="none" strike="noStrike" cap="none">
                <a:solidFill>
                  <a:schemeClr val="dk1"/>
                </a:solidFill>
                <a:latin typeface="Arial"/>
                <a:ea typeface="Arial"/>
                <a:cs typeface="Arial"/>
                <a:sym typeface="Arial"/>
              </a:rPr>
              <a:t>Lietuvoje veikiančių bankų vertinimai pagal “Fair Finance International” metodologiją dešimties balų skalėje. </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400"/>
              <a:buFont typeface="Arial"/>
              <a:buNone/>
            </a:pPr>
            <a:r>
              <a:rPr lang="lt-LT" sz="1400" b="0" i="1" u="none" strike="noStrike" cap="none">
                <a:solidFill>
                  <a:schemeClr val="dk1"/>
                </a:solidFill>
                <a:latin typeface="Arial"/>
                <a:ea typeface="Arial"/>
                <a:cs typeface="Arial"/>
                <a:sym typeface="Arial"/>
              </a:rPr>
              <a:t>0 - informacijos nerasta</a:t>
            </a:r>
            <a:endParaRPr sz="1400" b="0" i="0" u="none" strike="noStrike" cap="none">
              <a:solidFill>
                <a:srgbClr val="000000"/>
              </a:solidFill>
              <a:latin typeface="Arial"/>
              <a:ea typeface="Arial"/>
              <a:cs typeface="Arial"/>
              <a:sym typeface="Arial"/>
            </a:endParaRPr>
          </a:p>
        </p:txBody>
      </p:sp>
      <p:sp>
        <p:nvSpPr>
          <p:cNvPr id="161" name="Google Shape;161;p31"/>
          <p:cNvSpPr txBox="1">
            <a:spLocks noGrp="1"/>
          </p:cNvSpPr>
          <p:nvPr>
            <p:ph type="body" idx="1"/>
          </p:nvPr>
        </p:nvSpPr>
        <p:spPr>
          <a:xfrm>
            <a:off x="838200" y="1862050"/>
            <a:ext cx="5086200" cy="43512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1000"/>
              </a:spcBef>
              <a:spcAft>
                <a:spcPts val="0"/>
              </a:spcAft>
              <a:buSzPts val="2400"/>
              <a:buFont typeface="Calibri"/>
              <a:buChar char="•"/>
            </a:pPr>
            <a:r>
              <a:rPr lang="lt-LT" sz="2400"/>
              <a:t>Lygus darbo užmokestis</a:t>
            </a:r>
            <a:endParaRPr sz="2400"/>
          </a:p>
          <a:p>
            <a:pPr marL="457200" lvl="0" indent="-381000" algn="l" rtl="0">
              <a:lnSpc>
                <a:spcPct val="100000"/>
              </a:lnSpc>
              <a:spcBef>
                <a:spcPts val="1000"/>
              </a:spcBef>
              <a:spcAft>
                <a:spcPts val="0"/>
              </a:spcAft>
              <a:buSzPts val="2400"/>
              <a:buChar char="•"/>
            </a:pPr>
            <a:r>
              <a:rPr lang="lt-LT" sz="2400"/>
              <a:t>Diskriminacija dėl lyties yra netoleruojama</a:t>
            </a:r>
            <a:endParaRPr sz="2400"/>
          </a:p>
          <a:p>
            <a:pPr marL="457200" lvl="0" indent="-381000" algn="l" rtl="0">
              <a:lnSpc>
                <a:spcPct val="100000"/>
              </a:lnSpc>
              <a:spcBef>
                <a:spcPts val="1000"/>
              </a:spcBef>
              <a:spcAft>
                <a:spcPts val="0"/>
              </a:spcAft>
              <a:buSzPts val="2400"/>
              <a:buFont typeface="Calibri"/>
              <a:buChar char="•"/>
            </a:pPr>
            <a:r>
              <a:rPr lang="lt-LT" sz="2400"/>
              <a:t>Sudaromos vienodos sąlygos moterims aukštas pozicijas užimti </a:t>
            </a:r>
            <a:endParaRPr sz="2400"/>
          </a:p>
          <a:p>
            <a:pPr marL="457200" lvl="0" indent="-381000" algn="l" rtl="0">
              <a:lnSpc>
                <a:spcPct val="100000"/>
              </a:lnSpc>
              <a:spcBef>
                <a:spcPts val="1000"/>
              </a:spcBef>
              <a:spcAft>
                <a:spcPts val="0"/>
              </a:spcAft>
              <a:buSzPts val="2400"/>
              <a:buChar char="•"/>
            </a:pPr>
            <a:r>
              <a:rPr lang="lt-LT" sz="2400"/>
              <a:t>ir kt. </a:t>
            </a:r>
            <a:endParaRPr sz="2400"/>
          </a:p>
          <a:p>
            <a:pPr marL="0" lvl="0" indent="0" algn="l" rtl="0">
              <a:lnSpc>
                <a:spcPct val="100000"/>
              </a:lnSpc>
              <a:spcBef>
                <a:spcPts val="1000"/>
              </a:spcBef>
              <a:spcAft>
                <a:spcPts val="1000"/>
              </a:spcAft>
              <a:buSzPts val="1800"/>
              <a:buNone/>
            </a:pPr>
            <a:endParaRPr sz="2400"/>
          </a:p>
        </p:txBody>
      </p:sp>
      <p:pic>
        <p:nvPicPr>
          <p:cNvPr id="162" name="Google Shape;162;p31" descr="C:\Users\Kestutis\Desktop\Clean\logotipas_VA.jpg"/>
          <p:cNvPicPr preferRelativeResize="0"/>
          <p:nvPr/>
        </p:nvPicPr>
        <p:blipFill rotWithShape="1">
          <a:blip r:embed="rId3">
            <a:alphaModFix/>
          </a:blip>
          <a:srcRect/>
          <a:stretch/>
        </p:blipFill>
        <p:spPr>
          <a:xfrm>
            <a:off x="702388" y="5533810"/>
            <a:ext cx="2100623" cy="920073"/>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1330</Words>
  <Application>Microsoft Office PowerPoint</Application>
  <PresentationFormat>Custom</PresentationFormat>
  <Paragraphs>456</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Antrasis „Fair Finance International“ tyrimas Lietuvoje</vt:lpstr>
      <vt:lpstr>Tyrimo tikslas</vt:lpstr>
      <vt:lpstr>Tyrimo nauda</vt:lpstr>
      <vt:lpstr>Metodologija</vt:lpstr>
      <vt:lpstr>Temos</vt:lpstr>
      <vt:lpstr>Klimato kaitos tema</vt:lpstr>
      <vt:lpstr>Žmogaus teisių tema</vt:lpstr>
      <vt:lpstr>Darbuotojų teisių tema</vt:lpstr>
      <vt:lpstr>Lyčių lygybės tema</vt:lpstr>
      <vt:lpstr>Poveikio gamtai tema</vt:lpstr>
      <vt:lpstr>Korupcijos tema</vt:lpstr>
      <vt:lpstr>Mokesčių tema</vt:lpstr>
      <vt:lpstr>Sveikatos tema</vt:lpstr>
      <vt:lpstr>Gyvūnų gerovės tema</vt:lpstr>
      <vt:lpstr>Bendri rezultatai</vt:lpstr>
      <vt:lpstr>Rezultatų palyginimas (I ir II tyrimo)</vt:lpstr>
      <vt:lpstr>Vertinimas</vt:lpstr>
      <vt:lpstr>Tyrimo eiga</vt:lpstr>
      <vt:lpstr>Iššūkiai</vt:lpstr>
      <vt:lpstr>Rekomendacijos</vt:lpstr>
      <vt:lpstr>Ačiū!</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Antrasis „Fair Finance International“ tyrimas Lietuvoje</dc:title>
  <dc:creator>Rimante Balsiunaite</dc:creator>
  <cp:lastModifiedBy>Kestutis</cp:lastModifiedBy>
  <cp:revision>1</cp:revision>
  <dcterms:created xsi:type="dcterms:W3CDTF">2021-07-18T14:30:49Z</dcterms:created>
  <dcterms:modified xsi:type="dcterms:W3CDTF">2021-12-29T07:46:20Z</dcterms:modified>
</cp:coreProperties>
</file>